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8"/>
  </p:notesMasterIdLst>
  <p:sldIdLst>
    <p:sldId id="256" r:id="rId2"/>
    <p:sldId id="270" r:id="rId3"/>
    <p:sldId id="263" r:id="rId4"/>
    <p:sldId id="276" r:id="rId5"/>
    <p:sldId id="277" r:id="rId6"/>
    <p:sldId id="258" r:id="rId7"/>
    <p:sldId id="259" r:id="rId8"/>
    <p:sldId id="287" r:id="rId9"/>
    <p:sldId id="274" r:id="rId10"/>
    <p:sldId id="275" r:id="rId11"/>
    <p:sldId id="286" r:id="rId12"/>
    <p:sldId id="260" r:id="rId13"/>
    <p:sldId id="272" r:id="rId14"/>
    <p:sldId id="273" r:id="rId15"/>
    <p:sldId id="285" r:id="rId16"/>
    <p:sldId id="288" r:id="rId17"/>
    <p:sldId id="289" r:id="rId18"/>
    <p:sldId id="296" r:id="rId19"/>
    <p:sldId id="290" r:id="rId20"/>
    <p:sldId id="291" r:id="rId21"/>
    <p:sldId id="281" r:id="rId22"/>
    <p:sldId id="293" r:id="rId23"/>
    <p:sldId id="298" r:id="rId24"/>
    <p:sldId id="297" r:id="rId25"/>
    <p:sldId id="295" r:id="rId26"/>
    <p:sldId id="29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3967" autoAdjust="0"/>
  </p:normalViewPr>
  <p:slideViewPr>
    <p:cSldViewPr snapToGrid="0">
      <p:cViewPr varScale="1">
        <p:scale>
          <a:sx n="107" d="100"/>
          <a:sy n="107" d="100"/>
        </p:scale>
        <p:origin x="62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storw1\Desktop\Book1.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castorw1\Desktop\Book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Users/Blitt/Desktop/Project%20Schedule%202016-2017%20Steel%20Bridge.xlsx" TargetMode="External"/><Relationship Id="rId4" Type="http://schemas.openxmlformats.org/officeDocument/2006/relationships/chartUserShapes" Target="../drawings/drawing2.xml"/><Relationship Id="rId1" Type="http://schemas.microsoft.com/office/2011/relationships/chartStyle" Target="style3.xml"/><Relationship Id="rId2"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latin typeface="Arial" panose="020B0604020202020204" pitchFamily="34" charset="0"/>
                <a:cs typeface="Arial" panose="020B0604020202020204" pitchFamily="34" charset="0"/>
              </a:rPr>
              <a:t>Highest Recorded</a:t>
            </a:r>
            <a:r>
              <a:rPr lang="en-US" sz="2800" baseline="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Moment (k-</a:t>
            </a:r>
            <a:r>
              <a:rPr lang="en-US" sz="2800" dirty="0" err="1">
                <a:latin typeface="Arial" panose="020B0604020202020204" pitchFamily="34" charset="0"/>
                <a:cs typeface="Arial" panose="020B0604020202020204" pitchFamily="34" charset="0"/>
              </a:rPr>
              <a:t>ft</a:t>
            </a:r>
            <a:r>
              <a:rPr lang="en-US" sz="2800" dirty="0">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Sheet1!$D$36</c:f>
              <c:strCache>
                <c:ptCount val="1"/>
                <c:pt idx="0">
                  <c:v>Moment (k-ft)</c:v>
                </c:pt>
              </c:strCache>
            </c:strRef>
          </c:tx>
          <c:spPr>
            <a:solidFill>
              <a:schemeClr val="bg2">
                <a:lumMod val="60000"/>
                <a:lumOff val="40000"/>
              </a:schemeClr>
            </a:solidFill>
            <a:ln>
              <a:noFill/>
            </a:ln>
            <a:effectLst/>
          </c:spPr>
          <c:invertIfNegative val="0"/>
          <c:dLbls>
            <c:dLbl>
              <c:idx val="0"/>
              <c:layout>
                <c:manualLayout>
                  <c:x val="-0.0020738431243388"/>
                  <c:y val="0.027250326134222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78-4229-9EA3-91CEA034CD05}"/>
                </c:ext>
                <c:ext xmlns:c15="http://schemas.microsoft.com/office/drawing/2012/chart" uri="{CE6537A1-D6FC-4f65-9D91-7224C49458BB}"/>
              </c:extLst>
            </c:dLbl>
            <c:dLbl>
              <c:idx val="1"/>
              <c:layout>
                <c:manualLayout>
                  <c:x val="-0.00177466529742625"/>
                  <c:y val="0.027116889749626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E05-4255-92FB-9AA2A3C46AE5}"/>
                </c:ext>
                <c:ext xmlns:c15="http://schemas.microsoft.com/office/drawing/2012/chart" uri="{CE6537A1-D6FC-4f65-9D91-7224C49458BB}"/>
              </c:extLst>
            </c:dLbl>
            <c:dLbl>
              <c:idx val="2"/>
              <c:layout>
                <c:manualLayout>
                  <c:x val="0.0"/>
                  <c:y val="-0.0077139312295038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05-4255-92FB-9AA2A3C46AE5}"/>
                </c:ext>
                <c:ext xmlns:c15="http://schemas.microsoft.com/office/drawing/2012/chart" uri="{CE6537A1-D6FC-4f65-9D91-7224C49458BB}"/>
              </c:extLst>
            </c:dLbl>
            <c:dLbl>
              <c:idx val="3"/>
              <c:layout>
                <c:manualLayout>
                  <c:x val="-1.30140618415727E-16"/>
                  <c:y val="-0.025129472539053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E05-4255-92FB-9AA2A3C46AE5}"/>
                </c:ext>
                <c:ext xmlns:c15="http://schemas.microsoft.com/office/drawing/2012/chart" uri="{CE6537A1-D6FC-4f65-9D91-7224C49458BB}"/>
              </c:extLst>
            </c:dLbl>
            <c:dLbl>
              <c:idx val="4"/>
              <c:layout>
                <c:manualLayout>
                  <c:x val="0.0"/>
                  <c:y val="-0.018483817306228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05-4255-92FB-9AA2A3C46AE5}"/>
                </c:ext>
                <c:ext xmlns:c15="http://schemas.microsoft.com/office/drawing/2012/chart" uri="{CE6537A1-D6FC-4f65-9D91-7224C49458BB}"/>
              </c:extLst>
            </c:dLbl>
            <c:dLbl>
              <c:idx val="5"/>
              <c:layout>
                <c:manualLayout>
                  <c:x val="0.0"/>
                  <c:y val="-0.007580494844907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E05-4255-92FB-9AA2A3C46A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Sheet1!$C$37:$C$42</c:f>
              <c:strCache>
                <c:ptCount val="6"/>
                <c:pt idx="0">
                  <c:v>Load Case 1 </c:v>
                </c:pt>
                <c:pt idx="1">
                  <c:v>Load Case 2</c:v>
                </c:pt>
                <c:pt idx="2">
                  <c:v>Load Case 3</c:v>
                </c:pt>
                <c:pt idx="3">
                  <c:v>Load Case 4</c:v>
                </c:pt>
                <c:pt idx="4">
                  <c:v>Load Case 5</c:v>
                </c:pt>
                <c:pt idx="5">
                  <c:v>Load Case 6</c:v>
                </c:pt>
              </c:strCache>
            </c:strRef>
          </c:cat>
          <c:val>
            <c:numRef>
              <c:f>Sheet1!$D$37:$D$42</c:f>
              <c:numCache>
                <c:formatCode>General</c:formatCode>
                <c:ptCount val="6"/>
                <c:pt idx="0">
                  <c:v>4.183999999999997</c:v>
                </c:pt>
                <c:pt idx="1">
                  <c:v>4.197999999999997</c:v>
                </c:pt>
                <c:pt idx="2">
                  <c:v>3.84</c:v>
                </c:pt>
                <c:pt idx="3">
                  <c:v>3.72</c:v>
                </c:pt>
                <c:pt idx="4">
                  <c:v>3.72</c:v>
                </c:pt>
                <c:pt idx="5">
                  <c:v>3.36</c:v>
                </c:pt>
              </c:numCache>
            </c:numRef>
          </c:val>
          <c:extLst xmlns:c16r2="http://schemas.microsoft.com/office/drawing/2015/06/chart">
            <c:ext xmlns:c16="http://schemas.microsoft.com/office/drawing/2014/chart" uri="{C3380CC4-5D6E-409C-BE32-E72D297353CC}">
              <c16:uniqueId val="{00000000-EE05-4255-92FB-9AA2A3C46AE5}"/>
            </c:ext>
          </c:extLst>
        </c:ser>
        <c:dLbls>
          <c:showLegendKey val="0"/>
          <c:showVal val="0"/>
          <c:showCatName val="0"/>
          <c:showSerName val="0"/>
          <c:showPercent val="0"/>
          <c:showBubbleSize val="0"/>
        </c:dLbls>
        <c:gapWidth val="219"/>
        <c:overlap val="-27"/>
        <c:axId val="-2055311456"/>
        <c:axId val="-2055308176"/>
      </c:barChart>
      <c:catAx>
        <c:axId val="-205531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5308176"/>
        <c:crosses val="autoZero"/>
        <c:auto val="1"/>
        <c:lblAlgn val="ctr"/>
        <c:lblOffset val="100"/>
        <c:noMultiLvlLbl val="0"/>
      </c:catAx>
      <c:valAx>
        <c:axId val="-2055308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a:latin typeface="Arial" panose="020B0604020202020204" pitchFamily="34" charset="0"/>
                    <a:cs typeface="Arial" panose="020B0604020202020204" pitchFamily="34" charset="0"/>
                  </a:rPr>
                  <a:t>Moment (k-</a:t>
                </a:r>
                <a:r>
                  <a:rPr lang="en-US" sz="2400" dirty="0" err="1">
                    <a:latin typeface="Arial" panose="020B0604020202020204" pitchFamily="34" charset="0"/>
                    <a:cs typeface="Arial" panose="020B0604020202020204" pitchFamily="34" charset="0"/>
                  </a:rPr>
                  <a:t>ft</a:t>
                </a:r>
                <a:r>
                  <a:rPr lang="en-US" sz="2400" dirty="0">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531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latin typeface="Arial" panose="020B0604020202020204" pitchFamily="34" charset="0"/>
                <a:cs typeface="Arial" panose="020B0604020202020204" pitchFamily="34" charset="0"/>
              </a:rPr>
              <a:t>2017 Steel</a:t>
            </a:r>
            <a:r>
              <a:rPr lang="en-US" sz="2800" baseline="0" dirty="0">
                <a:latin typeface="Arial" panose="020B0604020202020204" pitchFamily="34" charset="0"/>
                <a:cs typeface="Arial" panose="020B0604020202020204" pitchFamily="34" charset="0"/>
              </a:rPr>
              <a:t> Bridge Designs</a:t>
            </a:r>
            <a:endParaRPr lang="en-US" sz="2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Sheet1!$D$8</c:f>
              <c:strCache>
                <c:ptCount val="1"/>
                <c:pt idx="0">
                  <c:v>Weight (lbs)</c:v>
                </c:pt>
              </c:strCache>
            </c:strRef>
          </c:tx>
          <c:spPr>
            <a:solidFill>
              <a:schemeClr val="bg2">
                <a:lumMod val="60000"/>
                <a:lumOff val="40000"/>
              </a:schemeClr>
            </a:solidFill>
            <a:ln>
              <a:noFill/>
            </a:ln>
            <a:effectLst/>
          </c:spPr>
          <c:invertIfNegative val="0"/>
          <c:dLbls>
            <c:dLbl>
              <c:idx val="0"/>
              <c:layout>
                <c:manualLayout>
                  <c:x val="0.0"/>
                  <c:y val="-0.021428571428571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241-411C-8F3C-B7177EA951D6}"/>
                </c:ext>
                <c:ext xmlns:c15="http://schemas.microsoft.com/office/drawing/2012/chart" uri="{CE6537A1-D6FC-4f65-9D91-7224C49458BB}"/>
              </c:extLst>
            </c:dLbl>
            <c:dLbl>
              <c:idx val="1"/>
              <c:layout>
                <c:manualLayout>
                  <c:x val="-4.68565361706524E-17"/>
                  <c:y val="-0.014285714285714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241-411C-8F3C-B7177EA951D6}"/>
                </c:ext>
                <c:ext xmlns:c15="http://schemas.microsoft.com/office/drawing/2012/chart" uri="{CE6537A1-D6FC-4f65-9D91-7224C49458BB}"/>
              </c:extLst>
            </c:dLbl>
            <c:dLbl>
              <c:idx val="2"/>
              <c:layout>
                <c:manualLayout>
                  <c:x val="0.0"/>
                  <c:y val="-0.045238095238095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241-411C-8F3C-B7177EA951D6}"/>
                </c:ext>
                <c:ext xmlns:c15="http://schemas.microsoft.com/office/drawing/2012/chart" uri="{CE6537A1-D6FC-4f65-9D91-7224C49458BB}"/>
              </c:extLst>
            </c:dLbl>
            <c:dLbl>
              <c:idx val="3"/>
              <c:layout>
                <c:manualLayout>
                  <c:x val="0.00127792029440064"/>
                  <c:y val="-0.011904761904761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241-411C-8F3C-B7177EA951D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Sheet1!$C$9:$C$12</c:f>
              <c:strCache>
                <c:ptCount val="4"/>
                <c:pt idx="0">
                  <c:v>Eric </c:v>
                </c:pt>
                <c:pt idx="1">
                  <c:v>Kim</c:v>
                </c:pt>
                <c:pt idx="2">
                  <c:v>Sean </c:v>
                </c:pt>
                <c:pt idx="3">
                  <c:v>Billy</c:v>
                </c:pt>
              </c:strCache>
            </c:strRef>
          </c:cat>
          <c:val>
            <c:numRef>
              <c:f>Sheet1!$D$9:$D$12</c:f>
              <c:numCache>
                <c:formatCode>General</c:formatCode>
                <c:ptCount val="4"/>
                <c:pt idx="0">
                  <c:v>160.0</c:v>
                </c:pt>
                <c:pt idx="1">
                  <c:v>200.0</c:v>
                </c:pt>
                <c:pt idx="2">
                  <c:v>186.0</c:v>
                </c:pt>
                <c:pt idx="3">
                  <c:v>170.0</c:v>
                </c:pt>
              </c:numCache>
            </c:numRef>
          </c:val>
          <c:extLst xmlns:c16r2="http://schemas.microsoft.com/office/drawing/2015/06/chart">
            <c:ext xmlns:c16="http://schemas.microsoft.com/office/drawing/2014/chart" uri="{C3380CC4-5D6E-409C-BE32-E72D297353CC}">
              <c16:uniqueId val="{00000000-6241-411C-8F3C-B7177EA951D6}"/>
            </c:ext>
          </c:extLst>
        </c:ser>
        <c:dLbls>
          <c:showLegendKey val="0"/>
          <c:showVal val="0"/>
          <c:showCatName val="0"/>
          <c:showSerName val="0"/>
          <c:showPercent val="0"/>
          <c:showBubbleSize val="0"/>
        </c:dLbls>
        <c:gapWidth val="150"/>
        <c:axId val="2099542576"/>
        <c:axId val="2099525856"/>
      </c:barChart>
      <c:lineChart>
        <c:grouping val="standard"/>
        <c:varyColors val="0"/>
        <c:ser>
          <c:idx val="1"/>
          <c:order val="1"/>
          <c:tx>
            <c:strRef>
              <c:f>Sheet1!$E$8</c:f>
              <c:strCache>
                <c:ptCount val="1"/>
                <c:pt idx="0">
                  <c:v>Agg. Deflection (in) </c:v>
                </c:pt>
              </c:strCache>
            </c:strRef>
          </c:tx>
          <c:spPr>
            <a:ln w="28575" cap="rnd">
              <a:solidFill>
                <a:srgbClr val="FFFF00"/>
              </a:solidFill>
              <a:round/>
            </a:ln>
            <a:effectLst/>
          </c:spPr>
          <c:marker>
            <c:symbol val="none"/>
          </c:marker>
          <c:dLbls>
            <c:dLbl>
              <c:idx val="0"/>
              <c:layout>
                <c:manualLayout>
                  <c:x val="-0.0306700870656153"/>
                  <c:y val="-0.05000000000000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241-411C-8F3C-B7177EA951D6}"/>
                </c:ext>
                <c:ext xmlns:c15="http://schemas.microsoft.com/office/drawing/2012/chart" uri="{CE6537A1-D6FC-4f65-9D91-7224C49458BB}"/>
              </c:extLst>
            </c:dLbl>
            <c:dLbl>
              <c:idx val="1"/>
              <c:layout>
                <c:manualLayout>
                  <c:x val="-0.0332259276544165"/>
                  <c:y val="-0.061904761904761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241-411C-8F3C-B7177EA951D6}"/>
                </c:ext>
                <c:ext xmlns:c15="http://schemas.microsoft.com/office/drawing/2012/chart" uri="{CE6537A1-D6FC-4f65-9D91-7224C49458BB}"/>
              </c:extLst>
            </c:dLbl>
            <c:dLbl>
              <c:idx val="2"/>
              <c:layout>
                <c:manualLayout>
                  <c:x val="-0.0306700870656153"/>
                  <c:y val="-0.080952380952381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241-411C-8F3C-B7177EA951D6}"/>
                </c:ext>
                <c:ext xmlns:c15="http://schemas.microsoft.com/office/drawing/2012/chart" uri="{CE6537A1-D6FC-4f65-9D91-7224C49458BB}"/>
              </c:extLst>
            </c:dLbl>
            <c:dLbl>
              <c:idx val="3"/>
              <c:layout>
                <c:manualLayout>
                  <c:x val="-0.00383376088320191"/>
                  <c:y val="-0.021428571428571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241-411C-8F3C-B7177EA951D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Sheet1!$C$9:$C$12</c:f>
              <c:strCache>
                <c:ptCount val="4"/>
                <c:pt idx="0">
                  <c:v>Eric </c:v>
                </c:pt>
                <c:pt idx="1">
                  <c:v>Kim</c:v>
                </c:pt>
                <c:pt idx="2">
                  <c:v>Sean </c:v>
                </c:pt>
                <c:pt idx="3">
                  <c:v>Billy</c:v>
                </c:pt>
              </c:strCache>
            </c:strRef>
          </c:cat>
          <c:val>
            <c:numRef>
              <c:f>Sheet1!$E$9:$E$12</c:f>
              <c:numCache>
                <c:formatCode>General</c:formatCode>
                <c:ptCount val="4"/>
                <c:pt idx="0">
                  <c:v>0.64</c:v>
                </c:pt>
                <c:pt idx="1">
                  <c:v>0.52</c:v>
                </c:pt>
                <c:pt idx="2">
                  <c:v>0.68</c:v>
                </c:pt>
                <c:pt idx="3">
                  <c:v>2.27</c:v>
                </c:pt>
              </c:numCache>
            </c:numRef>
          </c:val>
          <c:smooth val="0"/>
          <c:extLst xmlns:c16r2="http://schemas.microsoft.com/office/drawing/2015/06/chart">
            <c:ext xmlns:c16="http://schemas.microsoft.com/office/drawing/2014/chart" uri="{C3380CC4-5D6E-409C-BE32-E72D297353CC}">
              <c16:uniqueId val="{00000001-6241-411C-8F3C-B7177EA951D6}"/>
            </c:ext>
          </c:extLst>
        </c:ser>
        <c:dLbls>
          <c:showLegendKey val="0"/>
          <c:showVal val="0"/>
          <c:showCatName val="0"/>
          <c:showSerName val="0"/>
          <c:showPercent val="0"/>
          <c:showBubbleSize val="0"/>
        </c:dLbls>
        <c:marker val="1"/>
        <c:smooth val="0"/>
        <c:axId val="2099510608"/>
        <c:axId val="2099522032"/>
      </c:lineChart>
      <c:catAx>
        <c:axId val="209954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9525856"/>
        <c:crosses val="autoZero"/>
        <c:auto val="1"/>
        <c:lblAlgn val="ctr"/>
        <c:lblOffset val="100"/>
        <c:noMultiLvlLbl val="0"/>
      </c:catAx>
      <c:valAx>
        <c:axId val="2099525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800" dirty="0">
                    <a:latin typeface="Arial" panose="020B0604020202020204" pitchFamily="34" charset="0"/>
                    <a:cs typeface="Arial" panose="020B0604020202020204" pitchFamily="34" charset="0"/>
                  </a:rPr>
                  <a:t>Weight (</a:t>
                </a:r>
                <a:r>
                  <a:rPr lang="en-US" sz="2800" dirty="0" err="1">
                    <a:latin typeface="Arial" panose="020B0604020202020204" pitchFamily="34" charset="0"/>
                    <a:cs typeface="Arial" panose="020B0604020202020204" pitchFamily="34" charset="0"/>
                  </a:rPr>
                  <a:t>lbs</a:t>
                </a:r>
                <a:r>
                  <a:rPr lang="en-US" sz="2800" dirty="0">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9542576"/>
        <c:crosses val="autoZero"/>
        <c:crossBetween val="between"/>
      </c:valAx>
      <c:valAx>
        <c:axId val="20995220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800" dirty="0">
                    <a:latin typeface="Arial" panose="020B0604020202020204" pitchFamily="34" charset="0"/>
                    <a:cs typeface="Arial" panose="020B0604020202020204" pitchFamily="34" charset="0"/>
                  </a:rPr>
                  <a:t>Aggregate Deflection</a:t>
                </a:r>
                <a:r>
                  <a:rPr lang="en-US" sz="2800" baseline="0" dirty="0">
                    <a:latin typeface="Arial" panose="020B0604020202020204" pitchFamily="34" charset="0"/>
                    <a:cs typeface="Arial" panose="020B0604020202020204" pitchFamily="34" charset="0"/>
                  </a:rPr>
                  <a:t> (in)</a:t>
                </a:r>
                <a:endParaRPr lang="en-US" sz="2800" dirty="0">
                  <a:latin typeface="Arial" panose="020B0604020202020204" pitchFamily="34" charset="0"/>
                  <a:cs typeface="Arial" panose="020B0604020202020204" pitchFamily="34" charset="0"/>
                </a:endParaRPr>
              </a:p>
            </c:rich>
          </c:tx>
          <c:layout>
            <c:manualLayout>
              <c:xMode val="edge"/>
              <c:yMode val="edge"/>
              <c:x val="0.940832321841048"/>
              <c:y val="0.09298224636298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9510608"/>
        <c:crosses val="max"/>
        <c:crossBetween val="between"/>
      </c:valAx>
      <c:catAx>
        <c:axId val="2099510608"/>
        <c:scaling>
          <c:orientation val="minMax"/>
        </c:scaling>
        <c:delete val="1"/>
        <c:axPos val="b"/>
        <c:numFmt formatCode="General" sourceLinked="1"/>
        <c:majorTickMark val="none"/>
        <c:minorTickMark val="none"/>
        <c:tickLblPos val="nextTo"/>
        <c:crossAx val="2099522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Arial" charset="0"/>
                <a:ea typeface="Arial" charset="0"/>
                <a:cs typeface="Arial" charset="0"/>
              </a:defRPr>
            </a:pPr>
            <a:r>
              <a:rPr lang="en-US" sz="4000">
                <a:latin typeface="Arial" charset="0"/>
                <a:ea typeface="Arial" charset="0"/>
                <a:cs typeface="Arial" charset="0"/>
              </a:rPr>
              <a:t>Expected</a:t>
            </a:r>
            <a:r>
              <a:rPr lang="en-US" sz="4000" baseline="0">
                <a:latin typeface="Arial" charset="0"/>
                <a:ea typeface="Arial" charset="0"/>
                <a:cs typeface="Arial" charset="0"/>
              </a:rPr>
              <a:t> Costs</a:t>
            </a:r>
            <a:endParaRPr lang="en-US" sz="4000">
              <a:latin typeface="Arial" charset="0"/>
              <a:ea typeface="Arial" charset="0"/>
              <a:cs typeface="Arial" charset="0"/>
            </a:endParaRPr>
          </a:p>
        </c:rich>
      </c:tx>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scatterChart>
        <c:scatterStyle val="lineMarker"/>
        <c:varyColors val="0"/>
        <c:ser>
          <c:idx val="0"/>
          <c:order val="0"/>
          <c:tx>
            <c:v>Planned Expenditure</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'Cost Breakdown'!$G$3:$AJ$3</c:f>
              <c:numCache>
                <c:formatCode>[$-409]d\-mmm;@</c:formatCode>
                <c:ptCount val="30"/>
                <c:pt idx="0">
                  <c:v>42646.0</c:v>
                </c:pt>
                <c:pt idx="1">
                  <c:v>42653.0</c:v>
                </c:pt>
                <c:pt idx="2">
                  <c:v>42660.0</c:v>
                </c:pt>
                <c:pt idx="3">
                  <c:v>42667.0</c:v>
                </c:pt>
                <c:pt idx="4">
                  <c:v>42674.0</c:v>
                </c:pt>
                <c:pt idx="5">
                  <c:v>42681.0</c:v>
                </c:pt>
                <c:pt idx="6">
                  <c:v>42688.0</c:v>
                </c:pt>
                <c:pt idx="7">
                  <c:v>42695.0</c:v>
                </c:pt>
                <c:pt idx="8">
                  <c:v>42702.0</c:v>
                </c:pt>
                <c:pt idx="9">
                  <c:v>42709.0</c:v>
                </c:pt>
                <c:pt idx="10">
                  <c:v>42716.0</c:v>
                </c:pt>
                <c:pt idx="11">
                  <c:v>42723.0</c:v>
                </c:pt>
                <c:pt idx="12">
                  <c:v>42730.0</c:v>
                </c:pt>
                <c:pt idx="13">
                  <c:v>42737.0</c:v>
                </c:pt>
                <c:pt idx="14">
                  <c:v>42744.0</c:v>
                </c:pt>
                <c:pt idx="15">
                  <c:v>42751.0</c:v>
                </c:pt>
                <c:pt idx="16">
                  <c:v>42758.0</c:v>
                </c:pt>
                <c:pt idx="17">
                  <c:v>42765.0</c:v>
                </c:pt>
                <c:pt idx="18">
                  <c:v>42772.0</c:v>
                </c:pt>
                <c:pt idx="19">
                  <c:v>42779.0</c:v>
                </c:pt>
                <c:pt idx="20">
                  <c:v>42786.0</c:v>
                </c:pt>
                <c:pt idx="21">
                  <c:v>42793.0</c:v>
                </c:pt>
                <c:pt idx="22">
                  <c:v>42800.0</c:v>
                </c:pt>
                <c:pt idx="23">
                  <c:v>42807.0</c:v>
                </c:pt>
                <c:pt idx="24">
                  <c:v>42814.0</c:v>
                </c:pt>
                <c:pt idx="25">
                  <c:v>42821.0</c:v>
                </c:pt>
                <c:pt idx="26">
                  <c:v>42828.0</c:v>
                </c:pt>
                <c:pt idx="27">
                  <c:v>42835.0</c:v>
                </c:pt>
                <c:pt idx="28">
                  <c:v>42842.0</c:v>
                </c:pt>
                <c:pt idx="29">
                  <c:v>42849.0</c:v>
                </c:pt>
              </c:numCache>
            </c:numRef>
          </c:xVal>
          <c:yVal>
            <c:numRef>
              <c:f>'Cost Breakdown'!$G$16:$AJ$16</c:f>
              <c:numCache>
                <c:formatCode>General</c:formatCode>
                <c:ptCount val="30"/>
                <c:pt idx="0">
                  <c:v>0.0</c:v>
                </c:pt>
                <c:pt idx="1">
                  <c:v>150.0</c:v>
                </c:pt>
                <c:pt idx="2">
                  <c:v>150.0</c:v>
                </c:pt>
                <c:pt idx="3">
                  <c:v>150.0</c:v>
                </c:pt>
                <c:pt idx="4">
                  <c:v>150.0</c:v>
                </c:pt>
                <c:pt idx="5">
                  <c:v>150.0</c:v>
                </c:pt>
                <c:pt idx="6">
                  <c:v>150.0</c:v>
                </c:pt>
                <c:pt idx="7">
                  <c:v>150.0</c:v>
                </c:pt>
                <c:pt idx="8">
                  <c:v>150.0</c:v>
                </c:pt>
                <c:pt idx="9">
                  <c:v>150.0</c:v>
                </c:pt>
                <c:pt idx="10">
                  <c:v>1200.0</c:v>
                </c:pt>
                <c:pt idx="11">
                  <c:v>1250.0</c:v>
                </c:pt>
                <c:pt idx="12">
                  <c:v>1250.0</c:v>
                </c:pt>
                <c:pt idx="13">
                  <c:v>1300.0</c:v>
                </c:pt>
                <c:pt idx="14">
                  <c:v>1300.0</c:v>
                </c:pt>
                <c:pt idx="15">
                  <c:v>1300.0</c:v>
                </c:pt>
                <c:pt idx="16">
                  <c:v>1300.0</c:v>
                </c:pt>
                <c:pt idx="17">
                  <c:v>1300.0</c:v>
                </c:pt>
                <c:pt idx="18">
                  <c:v>1300.0</c:v>
                </c:pt>
                <c:pt idx="19">
                  <c:v>1400.0</c:v>
                </c:pt>
                <c:pt idx="20">
                  <c:v>1400.0</c:v>
                </c:pt>
                <c:pt idx="21">
                  <c:v>1400.0</c:v>
                </c:pt>
                <c:pt idx="22">
                  <c:v>1430.0</c:v>
                </c:pt>
                <c:pt idx="23">
                  <c:v>1450.0</c:v>
                </c:pt>
                <c:pt idx="24">
                  <c:v>1470.0</c:v>
                </c:pt>
                <c:pt idx="25">
                  <c:v>2070.0</c:v>
                </c:pt>
                <c:pt idx="26">
                  <c:v>2070.0</c:v>
                </c:pt>
                <c:pt idx="27">
                  <c:v>2070.0</c:v>
                </c:pt>
                <c:pt idx="28">
                  <c:v>2100.0</c:v>
                </c:pt>
                <c:pt idx="29">
                  <c:v>2100.0</c:v>
                </c:pt>
              </c:numCache>
            </c:numRef>
          </c:yVal>
          <c:smooth val="0"/>
        </c:ser>
        <c:ser>
          <c:idx val="1"/>
          <c:order val="1"/>
          <c:tx>
            <c:v>Actual Expenditures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'Cost Breakdown'!$G$3:$AJ$3</c:f>
              <c:numCache>
                <c:formatCode>[$-409]d\-mmm;@</c:formatCode>
                <c:ptCount val="30"/>
                <c:pt idx="0">
                  <c:v>42646.0</c:v>
                </c:pt>
                <c:pt idx="1">
                  <c:v>42653.0</c:v>
                </c:pt>
                <c:pt idx="2">
                  <c:v>42660.0</c:v>
                </c:pt>
                <c:pt idx="3">
                  <c:v>42667.0</c:v>
                </c:pt>
                <c:pt idx="4">
                  <c:v>42674.0</c:v>
                </c:pt>
                <c:pt idx="5">
                  <c:v>42681.0</c:v>
                </c:pt>
                <c:pt idx="6">
                  <c:v>42688.0</c:v>
                </c:pt>
                <c:pt idx="7">
                  <c:v>42695.0</c:v>
                </c:pt>
                <c:pt idx="8">
                  <c:v>42702.0</c:v>
                </c:pt>
                <c:pt idx="9">
                  <c:v>42709.0</c:v>
                </c:pt>
                <c:pt idx="10">
                  <c:v>42716.0</c:v>
                </c:pt>
                <c:pt idx="11">
                  <c:v>42723.0</c:v>
                </c:pt>
                <c:pt idx="12">
                  <c:v>42730.0</c:v>
                </c:pt>
                <c:pt idx="13">
                  <c:v>42737.0</c:v>
                </c:pt>
                <c:pt idx="14">
                  <c:v>42744.0</c:v>
                </c:pt>
                <c:pt idx="15">
                  <c:v>42751.0</c:v>
                </c:pt>
                <c:pt idx="16">
                  <c:v>42758.0</c:v>
                </c:pt>
                <c:pt idx="17">
                  <c:v>42765.0</c:v>
                </c:pt>
                <c:pt idx="18">
                  <c:v>42772.0</c:v>
                </c:pt>
                <c:pt idx="19">
                  <c:v>42779.0</c:v>
                </c:pt>
                <c:pt idx="20">
                  <c:v>42786.0</c:v>
                </c:pt>
                <c:pt idx="21">
                  <c:v>42793.0</c:v>
                </c:pt>
                <c:pt idx="22">
                  <c:v>42800.0</c:v>
                </c:pt>
                <c:pt idx="23">
                  <c:v>42807.0</c:v>
                </c:pt>
                <c:pt idx="24">
                  <c:v>42814.0</c:v>
                </c:pt>
                <c:pt idx="25">
                  <c:v>42821.0</c:v>
                </c:pt>
                <c:pt idx="26">
                  <c:v>42828.0</c:v>
                </c:pt>
                <c:pt idx="27">
                  <c:v>42835.0</c:v>
                </c:pt>
                <c:pt idx="28">
                  <c:v>42842.0</c:v>
                </c:pt>
                <c:pt idx="29">
                  <c:v>42849.0</c:v>
                </c:pt>
              </c:numCache>
            </c:numRef>
          </c:xVal>
          <c:yVal>
            <c:numRef>
              <c:f>'Cost Breakdown'!$G$17:$AJ$17</c:f>
              <c:numCache>
                <c:formatCode>General</c:formatCode>
                <c:ptCount val="30"/>
                <c:pt idx="0">
                  <c:v>0.0</c:v>
                </c:pt>
                <c:pt idx="1">
                  <c:v>100.0</c:v>
                </c:pt>
                <c:pt idx="2">
                  <c:v>100.0</c:v>
                </c:pt>
                <c:pt idx="3">
                  <c:v>100.0</c:v>
                </c:pt>
                <c:pt idx="4">
                  <c:v>100.0</c:v>
                </c:pt>
                <c:pt idx="5">
                  <c:v>100.0</c:v>
                </c:pt>
              </c:numCache>
            </c:numRef>
          </c:yVal>
          <c:smooth val="0"/>
        </c:ser>
        <c:dLbls>
          <c:showLegendKey val="0"/>
          <c:showVal val="0"/>
          <c:showCatName val="0"/>
          <c:showSerName val="0"/>
          <c:showPercent val="0"/>
          <c:showBubbleSize val="0"/>
        </c:dLbls>
        <c:axId val="-2091653072"/>
        <c:axId val="-2091383360"/>
      </c:scatterChart>
      <c:valAx>
        <c:axId val="-2091653072"/>
        <c:scaling>
          <c:orientation val="minMax"/>
          <c:min val="42639.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600" b="0" i="0" u="none" strike="noStrike" kern="1200" baseline="0">
                    <a:solidFill>
                      <a:schemeClr val="tx1">
                        <a:lumMod val="65000"/>
                        <a:lumOff val="35000"/>
                      </a:schemeClr>
                    </a:solidFill>
                    <a:latin typeface="Arial" charset="0"/>
                    <a:ea typeface="Arial" charset="0"/>
                    <a:cs typeface="Arial" charset="0"/>
                  </a:defRPr>
                </a:pPr>
                <a:r>
                  <a:rPr lang="en-US" sz="2600">
                    <a:latin typeface="Arial" charset="0"/>
                    <a:ea typeface="Arial" charset="0"/>
                    <a:cs typeface="Arial" charset="0"/>
                  </a:rPr>
                  <a:t>Date</a:t>
                </a:r>
              </a:p>
            </c:rich>
          </c:tx>
          <c:layout>
            <c:manualLayout>
              <c:xMode val="edge"/>
              <c:yMode val="edge"/>
              <c:x val="0.50469114530837"/>
              <c:y val="0.922191601049869"/>
            </c:manualLayout>
          </c:layout>
          <c:overlay val="0"/>
          <c:spPr>
            <a:noFill/>
            <a:ln>
              <a:noFill/>
            </a:ln>
            <a:effectLst/>
          </c:spPr>
          <c:txPr>
            <a:bodyPr rot="0" spcFirstLastPara="1" vertOverflow="ellipsis" vert="horz" wrap="square" anchor="ctr" anchorCtr="1"/>
            <a:lstStyle/>
            <a:p>
              <a:pPr>
                <a:defRPr sz="2600" b="0" i="0" u="none" strike="noStrike" kern="1200" baseline="0">
                  <a:solidFill>
                    <a:schemeClr val="tx1">
                      <a:lumMod val="65000"/>
                      <a:lumOff val="35000"/>
                    </a:schemeClr>
                  </a:solidFill>
                  <a:latin typeface="Arial" charset="0"/>
                  <a:ea typeface="Arial" charset="0"/>
                  <a:cs typeface="Arial" charset="0"/>
                </a:defRPr>
              </a:pPr>
              <a:endParaRPr lang="en-US"/>
            </a:p>
          </c:txPr>
        </c:title>
        <c:numFmt formatCode="[$-409]d\-mmm;@" sourceLinked="1"/>
        <c:majorTickMark val="none"/>
        <c:minorTickMark val="none"/>
        <c:tickLblPos val="nextTo"/>
        <c:crossAx val="-2091383360"/>
        <c:crosses val="autoZero"/>
        <c:crossBetween val="midCat"/>
        <c:majorUnit val="7.0"/>
        <c:minorUnit val="1.0"/>
      </c:valAx>
      <c:valAx>
        <c:axId val="-20913833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charset="0"/>
                    <a:ea typeface="Arial" charset="0"/>
                    <a:cs typeface="Arial" charset="0"/>
                  </a:defRPr>
                </a:pPr>
                <a:r>
                  <a:rPr lang="en-US" sz="2800" dirty="0" smtClean="0">
                    <a:latin typeface="Arial" charset="0"/>
                    <a:ea typeface="Arial" charset="0"/>
                    <a:cs typeface="Arial" charset="0"/>
                  </a:rPr>
                  <a:t>Cumulative</a:t>
                </a:r>
                <a:r>
                  <a:rPr lang="en-US" sz="2800" baseline="0" dirty="0" smtClean="0">
                    <a:latin typeface="Arial" charset="0"/>
                    <a:ea typeface="Arial" charset="0"/>
                    <a:cs typeface="Arial" charset="0"/>
                  </a:rPr>
                  <a:t> Expenses </a:t>
                </a:r>
                <a:r>
                  <a:rPr lang="en-US" sz="2800" dirty="0" smtClean="0">
                    <a:latin typeface="Arial" charset="0"/>
                    <a:ea typeface="Arial" charset="0"/>
                    <a:cs typeface="Arial" charset="0"/>
                  </a:rPr>
                  <a:t>($)</a:t>
                </a:r>
                <a:endParaRPr lang="en-US" sz="2800" dirty="0">
                  <a:latin typeface="Arial" charset="0"/>
                  <a:ea typeface="Arial" charset="0"/>
                  <a:cs typeface="Arial"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charset="0"/>
                  <a:ea typeface="Arial" charset="0"/>
                  <a:cs typeface="Arial"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91653072"/>
        <c:crosses val="autoZero"/>
        <c:crossBetween val="midCat"/>
      </c:valAx>
      <c:spPr>
        <a:solidFill>
          <a:schemeClr val="tx1">
            <a:lumMod val="65000"/>
          </a:schemeClr>
        </a:solidFill>
        <a:ln>
          <a:noFill/>
        </a:ln>
        <a:effectLst/>
      </c:spPr>
    </c:plotArea>
    <c:legend>
      <c:legendPos val="b"/>
      <c:layout>
        <c:manualLayout>
          <c:xMode val="edge"/>
          <c:yMode val="edge"/>
          <c:x val="0.718380875139602"/>
          <c:y val="0.635097550306212"/>
          <c:w val="0.251696546429697"/>
          <c:h val="0.202575969670458"/>
        </c:manualLayout>
      </c:layout>
      <c:overlay val="0"/>
      <c:spPr>
        <a:solidFill>
          <a:schemeClr val="tx2">
            <a:lumMod val="50000"/>
          </a:schemeClr>
        </a:solid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0.27598</cdr:x>
      <cdr:y>0.15576</cdr:y>
    </cdr:from>
    <cdr:to>
      <cdr:x>0.41307</cdr:x>
      <cdr:y>1</cdr:y>
    </cdr:to>
    <cdr:sp macro="" textlink="">
      <cdr:nvSpPr>
        <cdr:cNvPr id="2" name="Rectangle 1"/>
        <cdr:cNvSpPr/>
      </cdr:nvSpPr>
      <cdr:spPr>
        <a:xfrm xmlns:a="http://schemas.openxmlformats.org/drawingml/2006/main">
          <a:off x="1975010" y="595322"/>
          <a:ext cx="981054" cy="3226724"/>
        </a:xfrm>
        <a:prstGeom xmlns:a="http://schemas.openxmlformats.org/drawingml/2006/main" prst="rect">
          <a:avLst/>
        </a:prstGeom>
        <a:noFill xmlns:a="http://schemas.openxmlformats.org/drawingml/2006/main"/>
        <a:ln xmlns:a="http://schemas.openxmlformats.org/drawingml/2006/main" w="38100"/>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0.11875</cdr:x>
      <cdr:y>0.84121</cdr:y>
    </cdr:from>
    <cdr:to>
      <cdr:x>1</cdr:x>
      <cdr:y>0.92525</cdr:y>
    </cdr:to>
    <cdr:sp macro="" textlink="">
      <cdr:nvSpPr>
        <cdr:cNvPr id="2" name="TextBox 1"/>
        <cdr:cNvSpPr txBox="1"/>
      </cdr:nvSpPr>
      <cdr:spPr>
        <a:xfrm xmlns:a="http://schemas.openxmlformats.org/drawingml/2006/main">
          <a:off x="1432992" y="5769036"/>
          <a:ext cx="10634317" cy="5763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400" dirty="0">
              <a:solidFill>
                <a:schemeClr val="tx1"/>
              </a:solidFill>
              <a:latin typeface="Arial" charset="0"/>
              <a:ea typeface="Arial" charset="0"/>
              <a:cs typeface="Arial" charset="0"/>
            </a:rPr>
            <a:t>October     </a:t>
          </a:r>
          <a:r>
            <a:rPr lang="en-US" sz="2800" dirty="0">
              <a:solidFill>
                <a:schemeClr val="tx1"/>
              </a:solidFill>
              <a:latin typeface="Arial" charset="0"/>
              <a:ea typeface="Arial" charset="0"/>
              <a:cs typeface="Arial" charset="0"/>
            </a:rPr>
            <a:t>November</a:t>
          </a:r>
          <a:r>
            <a:rPr lang="en-US" sz="2400" dirty="0">
              <a:solidFill>
                <a:schemeClr val="tx1"/>
              </a:solidFill>
              <a:latin typeface="Arial" charset="0"/>
              <a:ea typeface="Arial" charset="0"/>
              <a:cs typeface="Arial" charset="0"/>
            </a:rPr>
            <a:t>      December   January    February      March     April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93EA-FE3F-4EF0-B52C-FD10431F01CD}" type="datetimeFigureOut">
              <a:rPr lang="en-US"/>
              <a:t>11/2/16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535FB-34D5-4DC0-B0BB-A4D8F44ADDC8}" type="slidenum">
              <a:rPr lang="en-US"/>
              <a:t>‹#›</a:t>
            </a:fld>
            <a:endParaRPr lang="en-US"/>
          </a:p>
        </p:txBody>
      </p:sp>
    </p:spTree>
    <p:extLst>
      <p:ext uri="{BB962C8B-B14F-4D97-AF65-F5344CB8AC3E}">
        <p14:creationId xmlns:p14="http://schemas.microsoft.com/office/powerpoint/2010/main" val="383416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0</a:t>
            </a:fld>
            <a:endParaRPr lang="en-US"/>
          </a:p>
        </p:txBody>
      </p:sp>
    </p:spTree>
    <p:extLst>
      <p:ext uri="{BB962C8B-B14F-4D97-AF65-F5344CB8AC3E}">
        <p14:creationId xmlns:p14="http://schemas.microsoft.com/office/powerpoint/2010/main" val="138371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3D modeling was completed in both Visual Analysis and AutoCAD. Modeling was done in both because it created an easy way to determine dimensions using AutoCAD helping with Shop drawings, while Visual Analysis shows the reaction of the design due to the loading.  </a:t>
            </a:r>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15</a:t>
            </a:fld>
            <a:endParaRPr lang="en-US"/>
          </a:p>
        </p:txBody>
      </p:sp>
    </p:spTree>
    <p:extLst>
      <p:ext uri="{BB962C8B-B14F-4D97-AF65-F5344CB8AC3E}">
        <p14:creationId xmlns:p14="http://schemas.microsoft.com/office/powerpoint/2010/main" val="173521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SNIPS OF CONNECTIONS FROM CAD FILES </a:t>
            </a:r>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16</a:t>
            </a:fld>
            <a:endParaRPr lang="en-US"/>
          </a:p>
        </p:txBody>
      </p:sp>
    </p:spTree>
    <p:extLst>
      <p:ext uri="{BB962C8B-B14F-4D97-AF65-F5344CB8AC3E}">
        <p14:creationId xmlns:p14="http://schemas.microsoft.com/office/powerpoint/2010/main" val="26029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SNIPS OF SUPPORTS FROM CAD FILES </a:t>
            </a:r>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18</a:t>
            </a:fld>
            <a:endParaRPr lang="en-US"/>
          </a:p>
        </p:txBody>
      </p:sp>
    </p:spTree>
    <p:extLst>
      <p:ext uri="{BB962C8B-B14F-4D97-AF65-F5344CB8AC3E}">
        <p14:creationId xmlns:p14="http://schemas.microsoft.com/office/powerpoint/2010/main" val="116377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through our fundraising efforts we have received donations from both T&amp;M Associates, and Buck Seifert &amp; </a:t>
            </a:r>
            <a:r>
              <a:rPr lang="en-US" dirty="0" err="1"/>
              <a:t>Jost</a:t>
            </a:r>
            <a:r>
              <a:rPr lang="en-US" dirty="0"/>
              <a:t> Inc. As of right now we have $1000 dollars of donations. The fundraising process is not over as a few companies donations are still pending making</a:t>
            </a:r>
            <a:r>
              <a:rPr lang="en-US" baseline="0" dirty="0"/>
              <a:t> a total of $4500 in donations</a:t>
            </a:r>
            <a:r>
              <a:rPr lang="en-US" dirty="0"/>
              <a:t>.  </a:t>
            </a:r>
          </a:p>
        </p:txBody>
      </p:sp>
      <p:sp>
        <p:nvSpPr>
          <p:cNvPr id="4" name="Slide Number Placeholder 3"/>
          <p:cNvSpPr>
            <a:spLocks noGrp="1"/>
          </p:cNvSpPr>
          <p:nvPr>
            <p:ph type="sldNum" sz="quarter" idx="10"/>
          </p:nvPr>
        </p:nvSpPr>
        <p:spPr/>
        <p:txBody>
          <a:bodyPr/>
          <a:lstStyle/>
          <a:p>
            <a:fld id="{C71535FB-34D5-4DC0-B0BB-A4D8F44ADDC8}" type="slidenum">
              <a:rPr lang="en-US"/>
              <a:t>19</a:t>
            </a:fld>
            <a:endParaRPr lang="en-US"/>
          </a:p>
        </p:txBody>
      </p:sp>
    </p:spTree>
    <p:extLst>
      <p:ext uri="{BB962C8B-B14F-4D97-AF65-F5344CB8AC3E}">
        <p14:creationId xmlns:p14="http://schemas.microsoft.com/office/powerpoint/2010/main" val="310349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535FB-34D5-4DC0-B0BB-A4D8F44ADDC8}" type="slidenum">
              <a:rPr lang="en-US" smtClean="0"/>
              <a:t>1</a:t>
            </a:fld>
            <a:endParaRPr lang="en-US"/>
          </a:p>
        </p:txBody>
      </p:sp>
    </p:spTree>
    <p:extLst>
      <p:ext uri="{BB962C8B-B14F-4D97-AF65-F5344CB8AC3E}">
        <p14:creationId xmlns:p14="http://schemas.microsoft.com/office/powerpoint/2010/main" val="124798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the bridge, realistic and design constraints for money, time, and fabrication were considered. </a:t>
            </a:r>
          </a:p>
          <a:p>
            <a:endParaRPr lang="en-US"/>
          </a:p>
          <a:p>
            <a:r>
              <a:rPr lang="en-US" dirty="0"/>
              <a:t>For money, the realistic constraint is the amount of fundraising money we can accumulate. Sean will discuss our success later on in the presentation. The design constraint for money takes into account the total cost which includes number of workers, weight of the bridge, and aggregate deflection.</a:t>
            </a:r>
          </a:p>
          <a:p>
            <a:endParaRPr lang="en-US"/>
          </a:p>
          <a:p>
            <a:r>
              <a:rPr lang="en-US" dirty="0"/>
              <a:t>The next constraint is time. The realistic time constraint is that we only have certain amount of hours to compete the fabrication process before competition. For the design time constraint, during competition, the time allotted to construct the bridge is 30 minutes without being penalized and 45 minutes before construction is halted.</a:t>
            </a:r>
          </a:p>
          <a:p>
            <a:endParaRPr lang="en-US">
              <a:latin typeface="Calibri"/>
            </a:endParaRPr>
          </a:p>
          <a:p>
            <a:endParaRPr lang="en-US">
              <a:latin typeface="Calibri"/>
            </a:endParaRPr>
          </a:p>
          <a:p>
            <a:r>
              <a:rPr lang="en-US" dirty="0"/>
              <a:t>The third constraint is fabrication. Since we are welding the members in </a:t>
            </a:r>
            <a:r>
              <a:rPr lang="en-US" dirty="0" err="1"/>
              <a:t>houseBecause</a:t>
            </a:r>
            <a:r>
              <a:rPr lang="en-US" dirty="0"/>
              <a:t> we are not able to fundraise enough money to have our parts professionally manufactured and we are not proficient welders or have the machines to do so, we are limited to the design we can fabricate. For example, as a group, we presented Brian's connection design as seen in the picture for the same bridge design discussed before. Joe explained the difficulty in welding the connection due to the amount of precision needed to have 3 members connect.</a:t>
            </a:r>
          </a:p>
          <a:p>
            <a:endParaRPr lang="en-US"/>
          </a:p>
          <a:p>
            <a:endParaRPr lang="en-US"/>
          </a:p>
          <a:p>
            <a:endParaRPr lang="en-US"/>
          </a:p>
          <a:p>
            <a:endParaRPr lang="en-US"/>
          </a:p>
          <a:p>
            <a:r>
              <a:rPr lang="en-US" dirty="0"/>
              <a:t>Eric will elaborate on the total cost for each bridge design through the application of a decision matrix later on. As a group we presented one of our top designs to Machinist Joe Zanetti, who gave his concerns with the amount of triangles we planned on using. He explained it would take double the amount of hours as last year's bridge and since we would like to test our bridge before competition, there most likely is not a sufficient amount of time.</a:t>
            </a:r>
          </a:p>
        </p:txBody>
      </p:sp>
      <p:sp>
        <p:nvSpPr>
          <p:cNvPr id="4" name="Slide Number Placeholder 3"/>
          <p:cNvSpPr>
            <a:spLocks noGrp="1"/>
          </p:cNvSpPr>
          <p:nvPr>
            <p:ph type="sldNum" sz="quarter" idx="10"/>
          </p:nvPr>
        </p:nvSpPr>
        <p:spPr/>
        <p:txBody>
          <a:bodyPr/>
          <a:lstStyle/>
          <a:p>
            <a:fld id="{C71535FB-34D5-4DC0-B0BB-A4D8F44ADDC8}" type="slidenum">
              <a:rPr lang="en-US"/>
              <a:t>2</a:t>
            </a:fld>
            <a:endParaRPr lang="en-US"/>
          </a:p>
        </p:txBody>
      </p:sp>
    </p:spTree>
    <p:extLst>
      <p:ext uri="{BB962C8B-B14F-4D97-AF65-F5344CB8AC3E}">
        <p14:creationId xmlns:p14="http://schemas.microsoft.com/office/powerpoint/2010/main" val="146807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various zones for staging, transportation, and construction. As Brian mentioned earlier, the bridge needs to be a 20 feet in order to fit within the constraints. </a:t>
            </a:r>
          </a:p>
        </p:txBody>
      </p:sp>
      <p:sp>
        <p:nvSpPr>
          <p:cNvPr id="4" name="Slide Number Placeholder 3"/>
          <p:cNvSpPr>
            <a:spLocks noGrp="1"/>
          </p:cNvSpPr>
          <p:nvPr>
            <p:ph type="sldNum" sz="quarter" idx="10"/>
          </p:nvPr>
        </p:nvSpPr>
        <p:spPr/>
        <p:txBody>
          <a:bodyPr/>
          <a:lstStyle/>
          <a:p>
            <a:fld id="{C71535FB-34D5-4DC0-B0BB-A4D8F44ADDC8}" type="slidenum">
              <a:rPr lang="en-US"/>
              <a:t>3</a:t>
            </a:fld>
            <a:endParaRPr lang="en-US"/>
          </a:p>
        </p:txBody>
      </p:sp>
    </p:spTree>
    <p:extLst>
      <p:ext uri="{BB962C8B-B14F-4D97-AF65-F5344CB8AC3E}">
        <p14:creationId xmlns:p14="http://schemas.microsoft.com/office/powerpoint/2010/main" val="301642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picture of the vehicle profile, the bridge must fit within the hatching portion. </a:t>
            </a:r>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4</a:t>
            </a:fld>
            <a:endParaRPr lang="en-US"/>
          </a:p>
        </p:txBody>
      </p:sp>
    </p:spTree>
    <p:extLst>
      <p:ext uri="{BB962C8B-B14F-4D97-AF65-F5344CB8AC3E}">
        <p14:creationId xmlns:p14="http://schemas.microsoft.com/office/powerpoint/2010/main" val="285708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diving into the design stage,  we each evaluated  5 previous steel bridge teams and determined the advantages and disadvantages of each. Based on the research, we determined that having  4 builders and a temporary pier is the most ideal.  Additionally, we reviewed the results from the 2016 Nationals competition to determine the values we would need for our bridge to be competitive. The bridge would need to be under 200 pounds, constructed around 10 minutes, and deflect minimally.</a:t>
            </a:r>
          </a:p>
          <a:p>
            <a:endParaRPr lang="en-US"/>
          </a:p>
          <a:p>
            <a:endParaRPr lang="en-US"/>
          </a:p>
          <a:p>
            <a:r>
              <a:rPr lang="en-US" dirty="0"/>
              <a:t>Although some teams chose to use 3 members and were successful, having the additional builder would cut down on the time to construct, thus lowering the construction cost. </a:t>
            </a:r>
          </a:p>
        </p:txBody>
      </p:sp>
      <p:sp>
        <p:nvSpPr>
          <p:cNvPr id="4" name="Slide Number Placeholder 3"/>
          <p:cNvSpPr>
            <a:spLocks noGrp="1"/>
          </p:cNvSpPr>
          <p:nvPr>
            <p:ph type="sldNum" sz="quarter" idx="10"/>
          </p:nvPr>
        </p:nvSpPr>
        <p:spPr/>
        <p:txBody>
          <a:bodyPr/>
          <a:lstStyle/>
          <a:p>
            <a:fld id="{C71535FB-34D5-4DC0-B0BB-A4D8F44ADDC8}" type="slidenum">
              <a:rPr lang="en-US"/>
              <a:t>5</a:t>
            </a:fld>
            <a:endParaRPr lang="en-US"/>
          </a:p>
        </p:txBody>
      </p:sp>
    </p:spTree>
    <p:extLst>
      <p:ext uri="{BB962C8B-B14F-4D97-AF65-F5344CB8AC3E}">
        <p14:creationId xmlns:p14="http://schemas.microsoft.com/office/powerpoint/2010/main" val="314744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6</a:t>
            </a:fld>
            <a:endParaRPr lang="en-US"/>
          </a:p>
        </p:txBody>
      </p:sp>
    </p:spTree>
    <p:extLst>
      <p:ext uri="{BB962C8B-B14F-4D97-AF65-F5344CB8AC3E}">
        <p14:creationId xmlns:p14="http://schemas.microsoft.com/office/powerpoint/2010/main" val="42638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7</a:t>
            </a:fld>
            <a:endParaRPr lang="en-US"/>
          </a:p>
        </p:txBody>
      </p:sp>
    </p:spTree>
    <p:extLst>
      <p:ext uri="{BB962C8B-B14F-4D97-AF65-F5344CB8AC3E}">
        <p14:creationId xmlns:p14="http://schemas.microsoft.com/office/powerpoint/2010/main" val="7086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535FB-34D5-4DC0-B0BB-A4D8F44ADDC8}" type="slidenum">
              <a:rPr lang="en-US"/>
              <a:t>14</a:t>
            </a:fld>
            <a:endParaRPr lang="en-US"/>
          </a:p>
        </p:txBody>
      </p:sp>
    </p:spTree>
    <p:extLst>
      <p:ext uri="{BB962C8B-B14F-4D97-AF65-F5344CB8AC3E}">
        <p14:creationId xmlns:p14="http://schemas.microsoft.com/office/powerpoint/2010/main" val="403696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FB804E-48E5-9A4A-B3B7-3560CF4FDDA3}"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B7CF40-49B2-B445-A543-9EC50A76F3DC}" type="datetime1">
              <a:rPr lang="en-US" smtClean="0"/>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AD014CB-3A24-5441-A057-66B3BCE99A1E}"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E9556C2-2A42-3B48-B3AB-6A55D59A2BCB}"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D70432-F205-0846-9858-52277AFF55F1}"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18428A-CFB4-8B47-88B6-BCB689C77FF1}" type="datetime1">
              <a:rPr lang="en-US" smtClean="0"/>
              <a:t>11/2/16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0D678A-2D7C-0445-A303-2907034D4009}" type="datetime1">
              <a:rPr lang="en-US" smtClean="0"/>
              <a:t>11/2/16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181EB-0C38-B74D-B818-6D7E29DEA982}"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97DB5-5702-6F4B-93A0-00ACA50CA26F}"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7B27F45-087F-A141-99E0-AE057A702883}"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E7856-0299-C34B-8AB5-F22605ECD740}" type="datetime1">
              <a:rPr lang="en-US" smtClean="0"/>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75250C-7F41-4347-86FE-B50EFB63E5D0}" type="datetime1">
              <a:rPr lang="en-US" smtClean="0"/>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F30A16-34F3-D64D-9D8B-AFC3D86CC24E}" type="datetime1">
              <a:rPr lang="en-US" smtClean="0"/>
              <a:t>11/2/16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76A2FCE-C596-FF4E-BB02-899AC400300E}" type="datetime1">
              <a:rPr lang="en-US" smtClean="0"/>
              <a:t>11/2/16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D48F46-48EC-8A4B-9589-98F7A969CF80}" type="datetime1">
              <a:rPr lang="en-US" smtClean="0"/>
              <a:t>11/2/16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C70B091-4427-6E4B-AE81-4275578C0F69}" type="datetime1">
              <a:rPr lang="en-US" smtClean="0"/>
              <a:t>11/2/16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4051B8-6768-BE4B-8381-966CB16D0C28}" type="datetime1">
              <a:rPr lang="en-US" smtClean="0"/>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D0C474-D076-6342-B14C-D283EFF436D7}" type="datetime1">
              <a:rPr lang="en-US" smtClean="0"/>
              <a:t>11/2/16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a:rPr>
              <a:t>ASCE Steel </a:t>
            </a:r>
            <a:r>
              <a:rPr lang="en-US" dirty="0">
                <a:latin typeface="Arial"/>
              </a:rPr>
              <a:t>Bridge </a:t>
            </a:r>
            <a:r>
              <a:rPr lang="en-US" dirty="0" smtClean="0">
                <a:latin typeface="Arial"/>
              </a:rPr>
              <a:t>Competition</a:t>
            </a:r>
            <a:endParaRPr lang="en-US" dirty="0">
              <a:latin typeface="Arial"/>
            </a:endParaRPr>
          </a:p>
        </p:txBody>
      </p:sp>
      <p:sp>
        <p:nvSpPr>
          <p:cNvPr id="3" name="Subtitle 2"/>
          <p:cNvSpPr>
            <a:spLocks noGrp="1"/>
          </p:cNvSpPr>
          <p:nvPr>
            <p:ph type="subTitle" idx="1"/>
          </p:nvPr>
        </p:nvSpPr>
        <p:spPr/>
        <p:txBody>
          <a:bodyPr>
            <a:noAutofit/>
          </a:bodyPr>
          <a:lstStyle/>
          <a:p>
            <a:r>
              <a:rPr lang="en-US" sz="2800" dirty="0">
                <a:latin typeface="Arial" panose="020B0604020202020204" pitchFamily="34" charset="0"/>
                <a:cs typeface="Arial" panose="020B0604020202020204" pitchFamily="34" charset="0"/>
              </a:rPr>
              <a:t>By: Sean </a:t>
            </a:r>
            <a:r>
              <a:rPr lang="en-US" sz="2800" dirty="0" err="1">
                <a:latin typeface="Arial" panose="020B0604020202020204" pitchFamily="34" charset="0"/>
                <a:cs typeface="Arial" panose="020B0604020202020204" pitchFamily="34" charset="0"/>
              </a:rPr>
              <a:t>carroll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william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castore</a:t>
            </a:r>
            <a:r>
              <a:rPr lang="en-US" sz="2800" dirty="0">
                <a:latin typeface="Arial" panose="020B0604020202020204" pitchFamily="34" charset="0"/>
                <a:cs typeface="Arial" panose="020B0604020202020204" pitchFamily="34" charset="0"/>
              </a:rPr>
              <a:t>, </a:t>
            </a:r>
          </a:p>
          <a:p>
            <a:r>
              <a:rPr lang="en-US" sz="2800" dirty="0" err="1">
                <a:latin typeface="Arial" panose="020B0604020202020204" pitchFamily="34" charset="0"/>
                <a:cs typeface="Arial" panose="020B0604020202020204" pitchFamily="34" charset="0"/>
              </a:rPr>
              <a:t>kim</a:t>
            </a:r>
            <a:r>
              <a:rPr lang="en-US" sz="2800" dirty="0">
                <a:latin typeface="Arial" panose="020B0604020202020204" pitchFamily="34" charset="0"/>
                <a:cs typeface="Arial" panose="020B0604020202020204" pitchFamily="34" charset="0"/>
              </a:rPr>
              <a:t> dana, </a:t>
            </a:r>
            <a:r>
              <a:rPr lang="en-US" sz="2800" dirty="0" err="1">
                <a:latin typeface="Arial" panose="020B0604020202020204" pitchFamily="34" charset="0"/>
                <a:cs typeface="Arial" panose="020B0604020202020204" pitchFamily="34" charset="0"/>
              </a:rPr>
              <a:t>eric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humcke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brian</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litt</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587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Visual Analysis</a:t>
            </a:r>
          </a:p>
        </p:txBody>
      </p:sp>
      <p:sp>
        <p:nvSpPr>
          <p:cNvPr id="10" name="TextBox 9"/>
          <p:cNvSpPr txBox="1"/>
          <p:nvPr/>
        </p:nvSpPr>
        <p:spPr>
          <a:xfrm>
            <a:off x="533817" y="1885820"/>
            <a:ext cx="5257989" cy="1200329"/>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Alternative Design 3 (Billy)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170 </a:t>
            </a:r>
            <a:r>
              <a:rPr lang="en-US" sz="2400" dirty="0" err="1">
                <a:latin typeface="Arial" panose="020B0604020202020204" pitchFamily="34" charset="0"/>
                <a:cs typeface="Arial" panose="020B0604020202020204" pitchFamily="34" charset="0"/>
              </a:rPr>
              <a:t>lbs</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Aggregate Deflection = </a:t>
            </a:r>
            <a:r>
              <a:rPr lang="en-US" sz="2400" dirty="0" smtClean="0">
                <a:latin typeface="Arial" panose="020B0604020202020204" pitchFamily="34" charset="0"/>
                <a:cs typeface="Arial" panose="020B0604020202020204" pitchFamily="34" charset="0"/>
              </a:rPr>
              <a:t>2.27</a:t>
            </a:r>
            <a:r>
              <a:rPr lang="en-US"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533816" y="4190714"/>
            <a:ext cx="5257989" cy="1200329"/>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Alternative Design 4 (Sean)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186 </a:t>
            </a:r>
            <a:r>
              <a:rPr lang="en-US" sz="2400" dirty="0" err="1">
                <a:latin typeface="Arial" panose="020B0604020202020204" pitchFamily="34" charset="0"/>
                <a:cs typeface="Arial" panose="020B0604020202020204" pitchFamily="34" charset="0"/>
              </a:rPr>
              <a:t>lbs</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Aggregate Deflection = 0.86” </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160168" y="4319051"/>
            <a:ext cx="5739815" cy="1633805"/>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9</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831" y="1885820"/>
            <a:ext cx="6186487" cy="145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89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Visual Analysis</a:t>
            </a:r>
          </a:p>
        </p:txBody>
      </p:sp>
      <p:graphicFrame>
        <p:nvGraphicFramePr>
          <p:cNvPr id="7" name="Chart 6"/>
          <p:cNvGraphicFramePr>
            <a:graphicFrameLocks/>
          </p:cNvGraphicFramePr>
          <p:nvPr>
            <p:extLst>
              <p:ext uri="{D42A27DB-BD31-4B8C-83A1-F6EECF244321}">
                <p14:modId xmlns:p14="http://schemas.microsoft.com/office/powerpoint/2010/main" val="717664764"/>
              </p:ext>
            </p:extLst>
          </p:nvPr>
        </p:nvGraphicFramePr>
        <p:xfrm>
          <a:off x="1131135" y="962025"/>
          <a:ext cx="10117889" cy="589597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010101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Material Variation</a:t>
            </a:r>
          </a:p>
        </p:txBody>
      </p:sp>
      <p:sp>
        <p:nvSpPr>
          <p:cNvPr id="3" name="Content Placeholder 2"/>
          <p:cNvSpPr>
            <a:spLocks noGrp="1"/>
          </p:cNvSpPr>
          <p:nvPr>
            <p:ph idx="1"/>
          </p:nvPr>
        </p:nvSpPr>
        <p:spPr>
          <a:xfrm>
            <a:off x="256173" y="1626800"/>
            <a:ext cx="7387890" cy="4195481"/>
          </a:xfrm>
        </p:spPr>
        <p:txBody>
          <a:bodyPr vert="horz" lIns="91440" tIns="45720" rIns="91440" bIns="45720" rtlCol="0" anchor="t">
            <a:noAutofit/>
          </a:bodyPr>
          <a:lstStyle/>
          <a:p>
            <a:pPr marL="0" indent="0">
              <a:buNone/>
            </a:pPr>
            <a:r>
              <a:rPr lang="x-none" sz="2800" dirty="0">
                <a:latin typeface="Arial" panose="020B0604020202020204" pitchFamily="34" charset="0"/>
                <a:cs typeface="Arial" panose="020B0604020202020204" pitchFamily="34" charset="0"/>
              </a:rPr>
              <a:t>1) Decking: Box Tubing </a:t>
            </a:r>
          </a:p>
          <a:p>
            <a:pPr lvl="1"/>
            <a:r>
              <a:rPr lang="x-none" sz="2600" dirty="0">
                <a:latin typeface="Arial" panose="020B0604020202020204" pitchFamily="34" charset="0"/>
                <a:cs typeface="Arial" panose="020B0604020202020204" pitchFamily="34" charset="0"/>
              </a:rPr>
              <a:t>Withstand compressive forces while maintaining low weight</a:t>
            </a:r>
          </a:p>
          <a:p>
            <a:pPr marL="0" lvl="1" indent="0">
              <a:buNone/>
            </a:pPr>
            <a:r>
              <a:rPr lang="x-none" sz="2800" dirty="0" smtClean="0">
                <a:latin typeface="Arial" panose="020B0604020202020204" pitchFamily="34" charset="0"/>
                <a:cs typeface="Arial" panose="020B0604020202020204" pitchFamily="34" charset="0"/>
              </a:rPr>
              <a:t>2</a:t>
            </a:r>
            <a:r>
              <a:rPr lang="x-none" sz="2800" dirty="0">
                <a:latin typeface="Arial" panose="020B0604020202020204" pitchFamily="34" charset="0"/>
                <a:cs typeface="Arial" panose="020B0604020202020204" pitchFamily="34" charset="0"/>
              </a:rPr>
              <a:t>) Bottom of Truss: Rectangular Flat Bars</a:t>
            </a:r>
          </a:p>
          <a:p>
            <a:pPr lvl="1"/>
            <a:r>
              <a:rPr lang="x-none" sz="2600" dirty="0">
                <a:latin typeface="Arial" panose="020B0604020202020204" pitchFamily="34" charset="0"/>
                <a:cs typeface="Arial" panose="020B0604020202020204" pitchFamily="34" charset="0"/>
              </a:rPr>
              <a:t>Withstand tensile forces</a:t>
            </a:r>
          </a:p>
          <a:p>
            <a:pPr marL="0" indent="0">
              <a:buNone/>
            </a:pPr>
            <a:r>
              <a:rPr lang="x-none" sz="2800" dirty="0">
                <a:latin typeface="Arial" panose="020B0604020202020204" pitchFamily="34" charset="0"/>
                <a:cs typeface="Arial" panose="020B0604020202020204" pitchFamily="34" charset="0"/>
              </a:rPr>
              <a:t>3) Within </a:t>
            </a:r>
            <a:r>
              <a:rPr lang="en-US" sz="2800" dirty="0" smtClean="0">
                <a:latin typeface="Arial" panose="020B0604020202020204" pitchFamily="34" charset="0"/>
                <a:cs typeface="Arial" panose="020B0604020202020204" pitchFamily="34" charset="0"/>
              </a:rPr>
              <a:t>T</a:t>
            </a:r>
            <a:r>
              <a:rPr lang="x-none" sz="2800" dirty="0" smtClean="0">
                <a:latin typeface="Arial" panose="020B0604020202020204" pitchFamily="34" charset="0"/>
                <a:cs typeface="Arial" panose="020B0604020202020204" pitchFamily="34" charset="0"/>
              </a:rPr>
              <a:t>russ</a:t>
            </a:r>
            <a:r>
              <a:rPr lang="x-none" sz="2800" dirty="0">
                <a:latin typeface="Arial" panose="020B0604020202020204" pitchFamily="34" charset="0"/>
                <a:cs typeface="Arial" panose="020B0604020202020204" pitchFamily="34" charset="0"/>
              </a:rPr>
              <a:t>: Solid Square </a:t>
            </a:r>
            <a:r>
              <a:rPr lang="en-US" sz="2800" dirty="0" smtClean="0">
                <a:latin typeface="Arial" panose="020B0604020202020204" pitchFamily="34" charset="0"/>
                <a:cs typeface="Arial" panose="020B0604020202020204" pitchFamily="34" charset="0"/>
              </a:rPr>
              <a:t>Bars</a:t>
            </a:r>
            <a:endParaRPr lang="x-none" sz="2800" dirty="0">
              <a:latin typeface="Arial" panose="020B0604020202020204" pitchFamily="34" charset="0"/>
              <a:cs typeface="Arial" panose="020B0604020202020204" pitchFamily="34" charset="0"/>
            </a:endParaRPr>
          </a:p>
          <a:p>
            <a:pPr lvl="1"/>
            <a:r>
              <a:rPr lang="x-none" sz="2600" dirty="0">
                <a:latin typeface="Arial" panose="020B0604020202020204" pitchFamily="34" charset="0"/>
                <a:cs typeface="Arial" panose="020B0604020202020204" pitchFamily="34" charset="0"/>
              </a:rPr>
              <a:t>Withstand moderate tensile and </a:t>
            </a:r>
            <a:r>
              <a:rPr lang="x-none" sz="2600" dirty="0" smtClean="0">
                <a:latin typeface="Arial" panose="020B0604020202020204" pitchFamily="34" charset="0"/>
                <a:cs typeface="Arial" panose="020B0604020202020204" pitchFamily="34" charset="0"/>
              </a:rPr>
              <a:t>compressive</a:t>
            </a:r>
            <a:r>
              <a:rPr lang="en-US" sz="2600" dirty="0" smtClean="0">
                <a:latin typeface="Arial" panose="020B0604020202020204" pitchFamily="34" charset="0"/>
                <a:cs typeface="Arial" panose="020B0604020202020204" pitchFamily="34" charset="0"/>
              </a:rPr>
              <a:t> </a:t>
            </a:r>
            <a:r>
              <a:rPr lang="x-none" sz="2600" dirty="0" smtClean="0">
                <a:latin typeface="Arial" panose="020B0604020202020204" pitchFamily="34" charset="0"/>
                <a:cs typeface="Arial" panose="020B0604020202020204" pitchFamily="34" charset="0"/>
              </a:rPr>
              <a:t>forces</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544577" y="2799346"/>
            <a:ext cx="4534159" cy="3401427"/>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10501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Decision Matrix</a:t>
            </a:r>
          </a:p>
        </p:txBody>
      </p:sp>
      <p:sp>
        <p:nvSpPr>
          <p:cNvPr id="6" name="Content Placeholder 2"/>
          <p:cNvSpPr>
            <a:spLocks noGrp="1"/>
          </p:cNvSpPr>
          <p:nvPr>
            <p:ph idx="1"/>
          </p:nvPr>
        </p:nvSpPr>
        <p:spPr>
          <a:xfrm>
            <a:off x="1103312" y="2052918"/>
            <a:ext cx="10599404" cy="4195481"/>
          </a:xfrm>
        </p:spPr>
        <p:txBody>
          <a:bodyPr>
            <a:normAutofit/>
          </a:bodyPr>
          <a:lstStyle/>
          <a:p>
            <a:r>
              <a:rPr lang="en-US" sz="3200" dirty="0">
                <a:latin typeface="Arial" panose="020B0604020202020204" pitchFamily="34" charset="0"/>
                <a:cs typeface="Arial" panose="020B0604020202020204" pitchFamily="34" charset="0"/>
              </a:rPr>
              <a:t>Construction </a:t>
            </a:r>
            <a:r>
              <a:rPr lang="en-US" sz="3200" dirty="0" smtClean="0">
                <a:latin typeface="Arial" panose="020B0604020202020204" pitchFamily="34" charset="0"/>
                <a:cs typeface="Arial" panose="020B0604020202020204" pitchFamily="34" charset="0"/>
              </a:rPr>
              <a:t>Economy</a:t>
            </a:r>
            <a:endParaRPr lang="en-US" sz="32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                (minutes)  x            (number)  x $</a:t>
            </a:r>
            <a:r>
              <a:rPr lang="en-US" sz="2800" dirty="0" smtClean="0">
                <a:latin typeface="Arial" panose="020B0604020202020204" pitchFamily="34" charset="0"/>
                <a:cs typeface="Arial" panose="020B0604020202020204" pitchFamily="34" charset="0"/>
              </a:rPr>
              <a:t>50,000 = Cc</a:t>
            </a:r>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Structural Efficiency</a:t>
            </a:r>
          </a:p>
          <a:p>
            <a:pPr lvl="1"/>
            <a:r>
              <a:rPr lang="en-US" sz="3000" dirty="0">
                <a:latin typeface="Arial" panose="020B0604020202020204" pitchFamily="34" charset="0"/>
                <a:cs typeface="Arial" panose="020B0604020202020204" pitchFamily="34" charset="0"/>
              </a:rPr>
              <a:t>              (pounds) x $10,000  +</a:t>
            </a:r>
          </a:p>
          <a:p>
            <a:pPr marL="457200" lvl="1" indent="0">
              <a:buNone/>
            </a:pPr>
            <a:r>
              <a:rPr lang="en-US" sz="3000" dirty="0">
                <a:latin typeface="Arial" panose="020B0604020202020204" pitchFamily="34" charset="0"/>
                <a:cs typeface="Arial" panose="020B0604020202020204" pitchFamily="34" charset="0"/>
              </a:rPr>
              <a:t>                                           (inches) x $</a:t>
            </a:r>
            <a:r>
              <a:rPr lang="en-US" sz="3000" dirty="0" smtClean="0">
                <a:latin typeface="Arial" panose="020B0604020202020204" pitchFamily="34" charset="0"/>
                <a:cs typeface="Arial" panose="020B0604020202020204" pitchFamily="34" charset="0"/>
              </a:rPr>
              <a:t>1,000,000 = </a:t>
            </a:r>
            <a:r>
              <a:rPr lang="en-US" sz="2800" dirty="0" smtClean="0">
                <a:latin typeface="Arial" panose="020B0604020202020204" pitchFamily="34" charset="0"/>
                <a:cs typeface="Arial" panose="020B0604020202020204" pitchFamily="34" charset="0"/>
              </a:rPr>
              <a:t>Cs</a:t>
            </a:r>
            <a:endParaRPr lang="en-US" sz="2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928" y="2622884"/>
            <a:ext cx="855159" cy="121860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505" y="2622885"/>
            <a:ext cx="1218601" cy="12186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673" y="4331243"/>
            <a:ext cx="1076381" cy="714000"/>
          </a:xfrm>
          <a:prstGeom prst="rect">
            <a:avLst/>
          </a:prstGeom>
        </p:spPr>
      </p:pic>
      <p:pic>
        <p:nvPicPr>
          <p:cNvPr id="11" name="Picture 10"/>
          <p:cNvPicPr>
            <a:picLocks noChangeAspect="1"/>
          </p:cNvPicPr>
          <p:nvPr/>
        </p:nvPicPr>
        <p:blipFill>
          <a:blip r:embed="rId5"/>
          <a:stretch>
            <a:fillRect/>
          </a:stretch>
        </p:blipFill>
        <p:spPr>
          <a:xfrm>
            <a:off x="1736558" y="5151824"/>
            <a:ext cx="4288506" cy="766352"/>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290495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Decision Matrix</a:t>
            </a:r>
          </a:p>
        </p:txBody>
      </p:sp>
      <p:pic>
        <p:nvPicPr>
          <p:cNvPr id="5" name="Picture 4"/>
          <p:cNvPicPr>
            <a:picLocks noChangeAspect="1"/>
          </p:cNvPicPr>
          <p:nvPr/>
        </p:nvPicPr>
        <p:blipFill rotWithShape="1">
          <a:blip r:embed="rId2"/>
          <a:srcRect t="1724"/>
          <a:stretch/>
        </p:blipFill>
        <p:spPr>
          <a:xfrm>
            <a:off x="646111" y="1853248"/>
            <a:ext cx="10925217" cy="3478773"/>
          </a:xfrm>
          <a:prstGeom prst="rect">
            <a:avLst/>
          </a:prstGeom>
        </p:spPr>
      </p:pic>
      <p:sp>
        <p:nvSpPr>
          <p:cNvPr id="10" name="Rectangle 9"/>
          <p:cNvSpPr/>
          <p:nvPr/>
        </p:nvSpPr>
        <p:spPr>
          <a:xfrm>
            <a:off x="7255823" y="4821485"/>
            <a:ext cx="2885704" cy="510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86645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BEBEB"/>
                </a:solidFill>
                <a:latin typeface="Arial" panose="020B0604020202020204" pitchFamily="34" charset="0"/>
                <a:cs typeface="Arial" panose="020B0604020202020204" pitchFamily="34" charset="0"/>
              </a:rPr>
              <a:t>Design Selection</a:t>
            </a:r>
            <a:r>
              <a:rPr lang="en-US" dirty="0">
                <a:solidFill>
                  <a:srgbClr val="FFFFFF"/>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684" y="4888386"/>
            <a:ext cx="8947150" cy="1640751"/>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Fewer connections </a:t>
            </a:r>
          </a:p>
          <a:p>
            <a:r>
              <a:rPr lang="en-US" sz="2800" dirty="0">
                <a:latin typeface="Arial" panose="020B0604020202020204" pitchFamily="34" charset="0"/>
                <a:cs typeface="Arial" panose="020B0604020202020204" pitchFamily="34" charset="0"/>
              </a:rPr>
              <a:t>Simpler fabrication process </a:t>
            </a:r>
          </a:p>
          <a:p>
            <a:r>
              <a:rPr lang="en-US" sz="2800" dirty="0">
                <a:latin typeface="Arial" panose="020B0604020202020204" pitchFamily="34" charset="0"/>
                <a:cs typeface="Arial" panose="020B0604020202020204" pitchFamily="34" charset="0"/>
              </a:rPr>
              <a:t>Less d</a:t>
            </a:r>
            <a:r>
              <a:rPr lang="en-US" sz="2800" dirty="0" smtClean="0">
                <a:latin typeface="Arial" panose="020B0604020202020204" pitchFamily="34" charset="0"/>
                <a:cs typeface="Arial" panose="020B0604020202020204" pitchFamily="34" charset="0"/>
              </a:rPr>
              <a:t>eflection</a:t>
            </a:r>
            <a:endParaRPr lang="en-US" sz="2800" dirty="0">
              <a:latin typeface="Arial" panose="020B0604020202020204" pitchFamily="34" charset="0"/>
              <a:cs typeface="Arial" panose="020B0604020202020204" pitchFamily="34" charset="0"/>
            </a:endParaRPr>
          </a:p>
        </p:txBody>
      </p:sp>
      <p:pic>
        <p:nvPicPr>
          <p:cNvPr id="4" name="Picture 3" descr="image"/>
          <p:cNvPicPr>
            <a:picLocks noChangeAspect="1"/>
          </p:cNvPicPr>
          <p:nvPr/>
        </p:nvPicPr>
        <p:blipFill>
          <a:blip r:embed="rId3"/>
          <a:stretch>
            <a:fillRect/>
          </a:stretch>
        </p:blipFill>
        <p:spPr>
          <a:xfrm>
            <a:off x="1014055" y="3454067"/>
            <a:ext cx="9757584" cy="1155534"/>
          </a:xfrm>
          <a:prstGeom prst="rect">
            <a:avLst/>
          </a:prstGeom>
        </p:spPr>
      </p:pic>
      <p:pic>
        <p:nvPicPr>
          <p:cNvPr id="5" name="Picture 4" descr="image"/>
          <p:cNvPicPr>
            <a:picLocks noChangeAspect="1"/>
          </p:cNvPicPr>
          <p:nvPr/>
        </p:nvPicPr>
        <p:blipFill>
          <a:blip r:embed="rId4"/>
          <a:stretch>
            <a:fillRect/>
          </a:stretch>
        </p:blipFill>
        <p:spPr>
          <a:xfrm>
            <a:off x="1014842" y="1706566"/>
            <a:ext cx="9756797" cy="979364"/>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t>14</a:t>
            </a:fld>
            <a:endParaRPr lang="en-US" dirty="0"/>
          </a:p>
        </p:txBody>
      </p:sp>
      <p:sp>
        <p:nvSpPr>
          <p:cNvPr id="7" name="Rectangle 6"/>
          <p:cNvSpPr/>
          <p:nvPr/>
        </p:nvSpPr>
        <p:spPr>
          <a:xfrm>
            <a:off x="4438997" y="1153779"/>
            <a:ext cx="2276521"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Eric’s Design</a:t>
            </a:r>
            <a:endParaRPr lang="en-US" sz="2800" dirty="0"/>
          </a:p>
        </p:txBody>
      </p:sp>
      <p:sp>
        <p:nvSpPr>
          <p:cNvPr id="8" name="Rectangle 7"/>
          <p:cNvSpPr/>
          <p:nvPr/>
        </p:nvSpPr>
        <p:spPr>
          <a:xfrm>
            <a:off x="2449670" y="2930847"/>
            <a:ext cx="6255174"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Kim’s Design – Final Design Selection</a:t>
            </a:r>
            <a:endParaRPr lang="en-US" sz="2800" dirty="0"/>
          </a:p>
        </p:txBody>
      </p:sp>
    </p:spTree>
    <p:extLst>
      <p:ext uri="{BB962C8B-B14F-4D97-AF65-F5344CB8AC3E}">
        <p14:creationId xmlns:p14="http://schemas.microsoft.com/office/powerpoint/2010/main" val="3064489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3D Modeling</a:t>
            </a:r>
          </a:p>
        </p:txBody>
      </p:sp>
      <p:sp>
        <p:nvSpPr>
          <p:cNvPr id="3" name="Content Placeholder 2"/>
          <p:cNvSpPr>
            <a:spLocks noGrp="1"/>
          </p:cNvSpPr>
          <p:nvPr>
            <p:ph idx="1"/>
          </p:nvPr>
        </p:nvSpPr>
        <p:spPr/>
        <p:txBody>
          <a:bodyPr vert="horz" lIns="91440" tIns="45720" rIns="91440" bIns="45720" rtlCol="0" anchor="t">
            <a:normAutofit/>
          </a:bodyPr>
          <a:lstStyle/>
          <a:p>
            <a:r>
              <a:rPr lang="en-US" sz="3200" dirty="0">
                <a:latin typeface="Arial" panose="020B0604020202020204" pitchFamily="34" charset="0"/>
                <a:cs typeface="Arial" panose="020B0604020202020204" pitchFamily="34" charset="0"/>
              </a:rPr>
              <a:t>Connections</a:t>
            </a:r>
          </a:p>
          <a:p>
            <a:r>
              <a:rPr lang="en-US" sz="3200" dirty="0">
                <a:latin typeface="Arial" panose="020B0604020202020204" pitchFamily="34" charset="0"/>
                <a:cs typeface="Arial" panose="020B0604020202020204" pitchFamily="34" charset="0"/>
              </a:rPr>
              <a:t>Supports</a:t>
            </a:r>
          </a:p>
        </p:txBody>
      </p:sp>
      <p:pic>
        <p:nvPicPr>
          <p:cNvPr id="4" name="Picture 3"/>
          <p:cNvPicPr>
            <a:picLocks noChangeAspect="1"/>
          </p:cNvPicPr>
          <p:nvPr/>
        </p:nvPicPr>
        <p:blipFill>
          <a:blip r:embed="rId3"/>
          <a:stretch>
            <a:fillRect/>
          </a:stretch>
        </p:blipFill>
        <p:spPr>
          <a:xfrm>
            <a:off x="5254167" y="1853248"/>
            <a:ext cx="6134364" cy="3959392"/>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56509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Connections</a:t>
            </a:r>
          </a:p>
        </p:txBody>
      </p:sp>
      <p:sp>
        <p:nvSpPr>
          <p:cNvPr id="3" name="Slide Number Placeholder 2"/>
          <p:cNvSpPr>
            <a:spLocks noGrp="1"/>
          </p:cNvSpPr>
          <p:nvPr>
            <p:ph type="sldNum" sz="quarter" idx="12"/>
          </p:nvPr>
        </p:nvSpPr>
        <p:spPr/>
        <p:txBody>
          <a:bodyPr/>
          <a:lstStyle/>
          <a:p>
            <a:fld id="{D57F1E4F-1CFF-5643-939E-02111984F565}" type="slidenum">
              <a:rPr lang="en-US" smtClean="0"/>
              <a:t>16</a:t>
            </a:fld>
            <a:endParaRPr lang="en-US" dirty="0"/>
          </a:p>
        </p:txBody>
      </p:sp>
      <p:pic>
        <p:nvPicPr>
          <p:cNvPr id="7" name="Content Placeholder 6"/>
          <p:cNvPicPr>
            <a:picLocks noGrp="1" noChangeAspect="1"/>
          </p:cNvPicPr>
          <p:nvPr>
            <p:ph idx="1"/>
          </p:nvPr>
        </p:nvPicPr>
        <p:blipFill>
          <a:blip r:embed="rId3"/>
          <a:stretch>
            <a:fillRect/>
          </a:stretch>
        </p:blipFill>
        <p:spPr>
          <a:xfrm>
            <a:off x="646111" y="1797071"/>
            <a:ext cx="4521963" cy="3272235"/>
          </a:xfrm>
          <a:prstGeom prst="rect">
            <a:avLst/>
          </a:prstGeom>
        </p:spPr>
      </p:pic>
      <p:pic>
        <p:nvPicPr>
          <p:cNvPr id="9" name="Picture 8"/>
          <p:cNvPicPr>
            <a:picLocks noChangeAspect="1"/>
          </p:cNvPicPr>
          <p:nvPr/>
        </p:nvPicPr>
        <p:blipFill>
          <a:blip r:embed="rId4"/>
          <a:stretch>
            <a:fillRect/>
          </a:stretch>
        </p:blipFill>
        <p:spPr>
          <a:xfrm>
            <a:off x="6668776" y="3032312"/>
            <a:ext cx="4521963" cy="3308570"/>
          </a:xfrm>
          <a:prstGeom prst="rect">
            <a:avLst/>
          </a:prstGeom>
        </p:spPr>
      </p:pic>
    </p:spTree>
    <p:extLst>
      <p:ext uri="{BB962C8B-B14F-4D97-AF65-F5344CB8AC3E}">
        <p14:creationId xmlns:p14="http://schemas.microsoft.com/office/powerpoint/2010/main" val="212154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Connections</a:t>
            </a:r>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pic>
        <p:nvPicPr>
          <p:cNvPr id="3" name="Picture 2"/>
          <p:cNvPicPr>
            <a:picLocks noChangeAspect="1"/>
          </p:cNvPicPr>
          <p:nvPr/>
        </p:nvPicPr>
        <p:blipFill>
          <a:blip r:embed="rId2"/>
          <a:stretch>
            <a:fillRect/>
          </a:stretch>
        </p:blipFill>
        <p:spPr>
          <a:xfrm>
            <a:off x="2410702" y="1684170"/>
            <a:ext cx="7370596" cy="4294585"/>
          </a:xfrm>
          <a:prstGeom prst="rect">
            <a:avLst/>
          </a:prstGeom>
        </p:spPr>
      </p:pic>
    </p:spTree>
    <p:extLst>
      <p:ext uri="{BB962C8B-B14F-4D97-AF65-F5344CB8AC3E}">
        <p14:creationId xmlns:p14="http://schemas.microsoft.com/office/powerpoint/2010/main" val="1921912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Supports</a:t>
            </a:r>
          </a:p>
        </p:txBody>
      </p:sp>
      <p:pic>
        <p:nvPicPr>
          <p:cNvPr id="6" name="Picture 5"/>
          <p:cNvPicPr>
            <a:picLocks noChangeAspect="1"/>
          </p:cNvPicPr>
          <p:nvPr/>
        </p:nvPicPr>
        <p:blipFill>
          <a:blip r:embed="rId3"/>
          <a:stretch>
            <a:fillRect/>
          </a:stretch>
        </p:blipFill>
        <p:spPr>
          <a:xfrm>
            <a:off x="2041774" y="1853248"/>
            <a:ext cx="3430003" cy="4763092"/>
          </a:xfrm>
          <a:prstGeom prst="rect">
            <a:avLst/>
          </a:prstGeom>
        </p:spPr>
      </p:pic>
      <p:pic>
        <p:nvPicPr>
          <p:cNvPr id="7" name="Picture 6"/>
          <p:cNvPicPr>
            <a:picLocks noChangeAspect="1"/>
          </p:cNvPicPr>
          <p:nvPr/>
        </p:nvPicPr>
        <p:blipFill>
          <a:blip r:embed="rId4"/>
          <a:stretch>
            <a:fillRect/>
          </a:stretch>
        </p:blipFill>
        <p:spPr>
          <a:xfrm>
            <a:off x="7136700" y="1853248"/>
            <a:ext cx="3469108" cy="4763092"/>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424062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Steel Bridge?</a:t>
            </a:r>
          </a:p>
        </p:txBody>
      </p:sp>
      <p:sp>
        <p:nvSpPr>
          <p:cNvPr id="11" name="Content Placeholder 10"/>
          <p:cNvSpPr>
            <a:spLocks noGrp="1"/>
          </p:cNvSpPr>
          <p:nvPr>
            <p:ph idx="1"/>
          </p:nvPr>
        </p:nvSpPr>
        <p:spPr>
          <a:xfrm>
            <a:off x="549858" y="1740953"/>
            <a:ext cx="6035426" cy="4195481"/>
          </a:xfrm>
        </p:spPr>
        <p:txBody>
          <a:bodyPr vert="horz" lIns="91440" tIns="45720" rIns="91440" bIns="45720" rtlCol="0" anchor="t">
            <a:normAutofit/>
          </a:bodyPr>
          <a:lstStyle/>
          <a:p>
            <a:r>
              <a:rPr lang="x-none" sz="2800" dirty="0">
                <a:latin typeface="Arial" panose="020B0604020202020204" pitchFamily="34" charset="0"/>
                <a:cs typeface="Arial" panose="020B0604020202020204" pitchFamily="34" charset="0"/>
              </a:rPr>
              <a:t>National design competition</a:t>
            </a:r>
          </a:p>
          <a:p>
            <a:r>
              <a:rPr lang="x-none" sz="2800" dirty="0">
                <a:latin typeface="Arial" panose="020B0604020202020204" pitchFamily="34" charset="0"/>
                <a:cs typeface="Arial" panose="020B0604020202020204" pitchFamily="34" charset="0"/>
              </a:rPr>
              <a:t>20’ Steel bridge</a:t>
            </a:r>
          </a:p>
          <a:p>
            <a:r>
              <a:rPr lang="x-none" sz="2800" dirty="0">
                <a:latin typeface="Arial" panose="020B0604020202020204" pitchFamily="34" charset="0"/>
                <a:cs typeface="Arial" panose="020B0604020202020204" pitchFamily="34" charset="0"/>
              </a:rPr>
              <a:t>Adhere to specified rules</a:t>
            </a:r>
          </a:p>
          <a:p>
            <a:r>
              <a:rPr lang="x-none" sz="2800" dirty="0">
                <a:latin typeface="Arial" panose="020B0604020202020204" pitchFamily="34" charset="0"/>
                <a:cs typeface="Arial" panose="020B0604020202020204" pitchFamily="34" charset="0"/>
              </a:rPr>
              <a:t>Most cost effective bridge</a:t>
            </a:r>
          </a:p>
          <a:p>
            <a:pPr lvl="1"/>
            <a:r>
              <a:rPr lang="x-none" sz="2800" dirty="0">
                <a:latin typeface="Arial" panose="020B0604020202020204" pitchFamily="34" charset="0"/>
                <a:cs typeface="Arial" panose="020B0604020202020204" pitchFamily="34" charset="0"/>
              </a:rPr>
              <a:t>Weight</a:t>
            </a:r>
          </a:p>
          <a:p>
            <a:pPr lvl="1"/>
            <a:r>
              <a:rPr lang="x-none" sz="2800" dirty="0">
                <a:latin typeface="Arial" panose="020B0604020202020204" pitchFamily="34" charset="0"/>
                <a:cs typeface="Arial" panose="020B0604020202020204" pitchFamily="34" charset="0"/>
              </a:rPr>
              <a:t>Aggregate deflection</a:t>
            </a:r>
          </a:p>
          <a:p>
            <a:pPr lvl="1"/>
            <a:r>
              <a:rPr lang="x-none" sz="2800" dirty="0">
                <a:latin typeface="Arial" panose="020B0604020202020204" pitchFamily="34" charset="0"/>
                <a:cs typeface="Arial" panose="020B0604020202020204" pitchFamily="34" charset="0"/>
              </a:rPr>
              <a:t>Construction time</a:t>
            </a:r>
          </a:p>
          <a:p>
            <a:endParaRPr lang="en-US" sz="2800" dirty="0">
              <a:latin typeface="Arial" panose="020B0604020202020204" pitchFamily="34" charset="0"/>
              <a:cs typeface="Arial" panose="020B0604020202020204" pitchFamily="34" charset="0"/>
            </a:endParaRP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8" y="1720867"/>
            <a:ext cx="6083268" cy="4045373"/>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831274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Fundraising</a:t>
            </a:r>
          </a:p>
        </p:txBody>
      </p:sp>
      <p:pic>
        <p:nvPicPr>
          <p:cNvPr id="4" name="Content Placeholder 3" descr="image"/>
          <p:cNvPicPr>
            <a:picLocks noGrp="1" noChangeAspect="1"/>
          </p:cNvPicPr>
          <p:nvPr>
            <p:ph idx="1"/>
          </p:nvPr>
        </p:nvPicPr>
        <p:blipFill>
          <a:blip r:embed="rId3"/>
          <a:stretch>
            <a:fillRect/>
          </a:stretch>
        </p:blipFill>
        <p:spPr>
          <a:xfrm>
            <a:off x="1009650" y="1847850"/>
            <a:ext cx="2876759" cy="1845636"/>
          </a:xfrm>
        </p:spPr>
      </p:pic>
      <p:pic>
        <p:nvPicPr>
          <p:cNvPr id="6" name="Picture 5" descr="image"/>
          <p:cNvPicPr>
            <a:picLocks noChangeAspect="1"/>
          </p:cNvPicPr>
          <p:nvPr/>
        </p:nvPicPr>
        <p:blipFill>
          <a:blip r:embed="rId4"/>
          <a:stretch>
            <a:fillRect/>
          </a:stretch>
        </p:blipFill>
        <p:spPr>
          <a:xfrm>
            <a:off x="1261897" y="4067825"/>
            <a:ext cx="2372264" cy="2041585"/>
          </a:xfrm>
          <a:prstGeom prst="rect">
            <a:avLst/>
          </a:prstGeom>
        </p:spPr>
      </p:pic>
      <p:sp>
        <p:nvSpPr>
          <p:cNvPr id="8" name="TextBox 7"/>
          <p:cNvSpPr txBox="1"/>
          <p:nvPr/>
        </p:nvSpPr>
        <p:spPr>
          <a:xfrm>
            <a:off x="4580021" y="2139214"/>
            <a:ext cx="5729511" cy="3877985"/>
          </a:xfrm>
          <a:prstGeom prst="rect">
            <a:avLst/>
          </a:prstGeom>
        </p:spPr>
        <p:txBody>
          <a:bodyPr rtlCol="0">
            <a:spAutoFit/>
          </a:bodyPr>
          <a:lstStyle/>
          <a:p>
            <a:pPr marL="342900" indent="-342900">
              <a:spcBef>
                <a:spcPts val="1000"/>
              </a:spcBef>
              <a:buClr>
                <a:schemeClr val="bg2">
                  <a:lumMod val="40000"/>
                  <a:lumOff val="60000"/>
                </a:schemeClr>
              </a:buClr>
              <a:buSzPct val="80000"/>
              <a:buFont typeface="Wingdings 3" charset="2"/>
              <a:buChar char=""/>
            </a:pPr>
            <a:r>
              <a:rPr lang="en-US" sz="2800" dirty="0">
                <a:latin typeface="Arial" panose="020B0604020202020204" pitchFamily="34" charset="0"/>
                <a:ea typeface="+mj-ea"/>
                <a:cs typeface="Arial" panose="020B0604020202020204" pitchFamily="34" charset="0"/>
              </a:rPr>
              <a:t>T &amp; M Associates​</a:t>
            </a:r>
          </a:p>
          <a:p>
            <a:pPr marL="342900" indent="-342900">
              <a:spcBef>
                <a:spcPts val="1000"/>
              </a:spcBef>
              <a:buClr>
                <a:schemeClr val="bg2">
                  <a:lumMod val="40000"/>
                  <a:lumOff val="60000"/>
                </a:schemeClr>
              </a:buClr>
              <a:buSzPct val="80000"/>
              <a:buFont typeface="Wingdings 3" charset="2"/>
              <a:buChar char=""/>
            </a:pPr>
            <a:r>
              <a:rPr lang="en-US" sz="2800" dirty="0">
                <a:latin typeface="Arial" panose="020B0604020202020204" pitchFamily="34" charset="0"/>
                <a:ea typeface="+mj-ea"/>
                <a:cs typeface="Arial" panose="020B0604020202020204" pitchFamily="34" charset="0"/>
              </a:rPr>
              <a:t>Buck Seifert &amp; </a:t>
            </a:r>
            <a:r>
              <a:rPr lang="en-US" sz="2800" dirty="0" err="1">
                <a:latin typeface="Arial" panose="020B0604020202020204" pitchFamily="34" charset="0"/>
                <a:ea typeface="+mj-ea"/>
                <a:cs typeface="Arial" panose="020B0604020202020204" pitchFamily="34" charset="0"/>
              </a:rPr>
              <a:t>Jost</a:t>
            </a:r>
            <a:r>
              <a:rPr lang="en-US" sz="2800" dirty="0">
                <a:latin typeface="Arial" panose="020B0604020202020204" pitchFamily="34" charset="0"/>
                <a:ea typeface="+mj-ea"/>
                <a:cs typeface="Arial" panose="020B0604020202020204" pitchFamily="34" charset="0"/>
              </a:rPr>
              <a:t> Inc.</a:t>
            </a:r>
          </a:p>
          <a:p>
            <a:pPr marL="342900" indent="-342900">
              <a:spcBef>
                <a:spcPts val="1000"/>
              </a:spcBef>
              <a:buClr>
                <a:schemeClr val="bg2">
                  <a:lumMod val="40000"/>
                  <a:lumOff val="60000"/>
                </a:schemeClr>
              </a:buClr>
              <a:buSzPct val="80000"/>
              <a:buFont typeface="Wingdings 3" charset="2"/>
              <a:buChar char=""/>
            </a:pPr>
            <a:endParaRPr lang="en-US" sz="2800" dirty="0">
              <a:latin typeface="Arial" panose="020B0604020202020204" pitchFamily="34" charset="0"/>
              <a:ea typeface="+mj-ea"/>
              <a:cs typeface="Arial" panose="020B0604020202020204" pitchFamily="34" charset="0"/>
            </a:endParaRPr>
          </a:p>
          <a:p>
            <a:pPr marL="342900" indent="-342900">
              <a:spcBef>
                <a:spcPts val="1000"/>
              </a:spcBef>
              <a:buClr>
                <a:schemeClr val="bg2">
                  <a:lumMod val="40000"/>
                  <a:lumOff val="60000"/>
                </a:schemeClr>
              </a:buClr>
              <a:buSzPct val="80000"/>
              <a:buFont typeface="Wingdings 3" charset="2"/>
              <a:buChar char=""/>
            </a:pPr>
            <a:r>
              <a:rPr lang="en-US" sz="2800" dirty="0">
                <a:latin typeface="Arial" panose="020B0604020202020204" pitchFamily="34" charset="0"/>
                <a:ea typeface="+mj-ea"/>
                <a:cs typeface="Arial" panose="020B0604020202020204" pitchFamily="34" charset="0"/>
              </a:rPr>
              <a:t>Garden State Precast</a:t>
            </a:r>
          </a:p>
          <a:p>
            <a:pPr marL="342900" indent="-342900">
              <a:spcBef>
                <a:spcPts val="1000"/>
              </a:spcBef>
              <a:buClr>
                <a:schemeClr val="bg2">
                  <a:lumMod val="40000"/>
                  <a:lumOff val="60000"/>
                </a:schemeClr>
              </a:buClr>
              <a:buSzPct val="80000"/>
              <a:buFont typeface="Wingdings 3" charset="2"/>
              <a:buChar char=""/>
            </a:pPr>
            <a:r>
              <a:rPr lang="en-US" sz="2800" dirty="0">
                <a:latin typeface="Arial" panose="020B0604020202020204" pitchFamily="34" charset="0"/>
                <a:ea typeface="+mj-ea"/>
                <a:cs typeface="Arial" panose="020B0604020202020204" pitchFamily="34" charset="0"/>
              </a:rPr>
              <a:t>Cruz Concrete</a:t>
            </a:r>
          </a:p>
          <a:p>
            <a:pPr marL="342900" indent="-342900">
              <a:spcBef>
                <a:spcPts val="1000"/>
              </a:spcBef>
              <a:buClr>
                <a:schemeClr val="bg2">
                  <a:lumMod val="40000"/>
                  <a:lumOff val="60000"/>
                </a:schemeClr>
              </a:buClr>
              <a:buSzPct val="80000"/>
              <a:buFont typeface="Wingdings 3" charset="2"/>
              <a:buChar char=""/>
            </a:pPr>
            <a:r>
              <a:rPr lang="en-US" sz="2800" dirty="0" err="1">
                <a:latin typeface="Arial" panose="020B0604020202020204" pitchFamily="34" charset="0"/>
                <a:ea typeface="+mj-ea"/>
                <a:cs typeface="Arial" panose="020B0604020202020204" pitchFamily="34" charset="0"/>
              </a:rPr>
              <a:t>Langan</a:t>
            </a:r>
            <a:endParaRPr lang="en-US" sz="2800" dirty="0">
              <a:latin typeface="Arial" panose="020B0604020202020204" pitchFamily="34" charset="0"/>
              <a:ea typeface="+mj-ea"/>
              <a:cs typeface="Arial" panose="020B0604020202020204" pitchFamily="34" charset="0"/>
            </a:endParaRPr>
          </a:p>
          <a:p>
            <a:pPr marL="342900" indent="-342900">
              <a:spcBef>
                <a:spcPts val="1000"/>
              </a:spcBef>
              <a:buClr>
                <a:schemeClr val="bg2">
                  <a:lumMod val="40000"/>
                  <a:lumOff val="60000"/>
                </a:schemeClr>
              </a:buClr>
              <a:buSzPct val="80000"/>
              <a:buFont typeface="Wingdings 3" charset="2"/>
              <a:buChar char=""/>
            </a:pPr>
            <a:r>
              <a:rPr lang="en-US" sz="2800" dirty="0">
                <a:latin typeface="Arial" panose="020B0604020202020204" pitchFamily="34" charset="0"/>
                <a:ea typeface="+mj-ea"/>
                <a:cs typeface="Arial" panose="020B0604020202020204" pitchFamily="34" charset="0"/>
              </a:rPr>
              <a:t>CHA​</a:t>
            </a:r>
          </a:p>
        </p:txBody>
      </p:sp>
      <p:sp>
        <p:nvSpPr>
          <p:cNvPr id="3" name="Slide Number Placeholder 2"/>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119217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53" y="181576"/>
            <a:ext cx="9404723" cy="1400530"/>
          </a:xfrm>
        </p:spPr>
        <p:txBody>
          <a:bodyPr/>
          <a:lstStyle/>
          <a:p>
            <a:r>
              <a:rPr lang="en-US" dirty="0">
                <a:latin typeface="Arial" panose="020B0604020202020204" pitchFamily="34" charset="0"/>
                <a:cs typeface="Arial" panose="020B0604020202020204" pitchFamily="34" charset="0"/>
              </a:rPr>
              <a:t>Project Schedule</a:t>
            </a:r>
          </a:p>
        </p:txBody>
      </p:sp>
      <p:sp>
        <p:nvSpPr>
          <p:cNvPr id="4" name="Slide Number Placeholder 3"/>
          <p:cNvSpPr>
            <a:spLocks noGrp="1"/>
          </p:cNvSpPr>
          <p:nvPr>
            <p:ph type="sldNum" sz="quarter" idx="12"/>
          </p:nvPr>
        </p:nvSpPr>
        <p:spPr>
          <a:xfrm>
            <a:off x="10388166" y="0"/>
            <a:ext cx="838199" cy="767687"/>
          </a:xfrm>
        </p:spPr>
        <p:txBody>
          <a:bodyPr/>
          <a:lstStyle/>
          <a:p>
            <a:fld id="{D57F1E4F-1CFF-5643-939E-02111984F565}" type="slidenum">
              <a:rPr lang="en-US" smtClean="0"/>
              <a:t>20</a:t>
            </a:fld>
            <a:endParaRPr lang="en-US" dirty="0"/>
          </a:p>
        </p:txBody>
      </p:sp>
      <p:pic>
        <p:nvPicPr>
          <p:cNvPr id="7" name="Picture 6"/>
          <p:cNvPicPr>
            <a:picLocks noChangeAspect="1"/>
          </p:cNvPicPr>
          <p:nvPr/>
        </p:nvPicPr>
        <p:blipFill>
          <a:blip r:embed="rId2"/>
          <a:stretch>
            <a:fillRect/>
          </a:stretch>
        </p:blipFill>
        <p:spPr>
          <a:xfrm>
            <a:off x="250536" y="1017732"/>
            <a:ext cx="11607800" cy="5626100"/>
          </a:xfrm>
          <a:prstGeom prst="rect">
            <a:avLst/>
          </a:prstGeom>
        </p:spPr>
      </p:pic>
    </p:spTree>
    <p:extLst>
      <p:ext uri="{BB962C8B-B14F-4D97-AF65-F5344CB8AC3E}">
        <p14:creationId xmlns:p14="http://schemas.microsoft.com/office/powerpoint/2010/main" val="136303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Estimated Budget</a:t>
            </a:r>
          </a:p>
        </p:txBody>
      </p:sp>
      <p:graphicFrame>
        <p:nvGraphicFramePr>
          <p:cNvPr id="4" name="Table 3"/>
          <p:cNvGraphicFramePr>
            <a:graphicFrameLocks noGrp="1"/>
          </p:cNvGraphicFramePr>
          <p:nvPr>
            <p:extLst>
              <p:ext uri="{D42A27DB-BD31-4B8C-83A1-F6EECF244321}">
                <p14:modId xmlns:p14="http://schemas.microsoft.com/office/powerpoint/2010/main" val="1838723279"/>
              </p:ext>
            </p:extLst>
          </p:nvPr>
        </p:nvGraphicFramePr>
        <p:xfrm>
          <a:off x="646111" y="1579418"/>
          <a:ext cx="10544628" cy="4712714"/>
        </p:xfrm>
        <a:graphic>
          <a:graphicData uri="http://schemas.openxmlformats.org/drawingml/2006/table">
            <a:tbl>
              <a:tblPr/>
              <a:tblGrid>
                <a:gridCol w="7423209">
                  <a:extLst>
                    <a:ext uri="{9D8B030D-6E8A-4147-A177-3AD203B41FA5}">
                      <a16:colId xmlns:a16="http://schemas.microsoft.com/office/drawing/2014/main" xmlns="" val="20000"/>
                    </a:ext>
                  </a:extLst>
                </a:gridCol>
                <a:gridCol w="3121419">
                  <a:extLst>
                    <a:ext uri="{9D8B030D-6E8A-4147-A177-3AD203B41FA5}">
                      <a16:colId xmlns:a16="http://schemas.microsoft.com/office/drawing/2014/main" xmlns="" val="20001"/>
                    </a:ext>
                  </a:extLst>
                </a:gridCol>
              </a:tblGrid>
              <a:tr h="320634">
                <a:tc>
                  <a:txBody>
                    <a:bodyPr/>
                    <a:lstStyle/>
                    <a:p>
                      <a:pPr algn="l" fontAlgn="b"/>
                      <a:r>
                        <a:rPr lang="en-US" sz="2600" b="0" i="0" u="none" strike="noStrike" dirty="0">
                          <a:solidFill>
                            <a:schemeClr val="tx1"/>
                          </a:solidFill>
                          <a:effectLst/>
                          <a:latin typeface="Arial" charset="0"/>
                          <a:ea typeface="Arial" charset="0"/>
                          <a:cs typeface="Arial" charset="0"/>
                        </a:rPr>
                        <a:t>Items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2600" b="0" i="0" u="none" strike="noStrike" dirty="0">
                          <a:solidFill>
                            <a:schemeClr val="tx1"/>
                          </a:solidFill>
                          <a:effectLst/>
                          <a:latin typeface="Arial" charset="0"/>
                          <a:ea typeface="Arial" charset="0"/>
                          <a:cs typeface="Arial" charset="0"/>
                        </a:rPr>
                        <a:t>Estimated Cost ($)</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462971">
                <a:tc>
                  <a:txBody>
                    <a:bodyPr/>
                    <a:lstStyle/>
                    <a:p>
                      <a:pPr algn="l" fontAlgn="b"/>
                      <a:r>
                        <a:rPr lang="en-US" sz="2600" b="0" i="0" u="none" strike="noStrike" dirty="0">
                          <a:solidFill>
                            <a:schemeClr val="tx1"/>
                          </a:solidFill>
                          <a:effectLst/>
                          <a:latin typeface="Arial" charset="0"/>
                          <a:ea typeface="Arial" charset="0"/>
                          <a:cs typeface="Arial" charset="0"/>
                        </a:rPr>
                        <a:t>Steel Members &amp; Bolts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2600" b="0" i="0" u="none" strike="noStrike" dirty="0">
                          <a:solidFill>
                            <a:schemeClr val="tx1"/>
                          </a:solidFill>
                          <a:effectLst/>
                          <a:latin typeface="Arial" charset="0"/>
                          <a:ea typeface="Arial" charset="0"/>
                          <a:cs typeface="Arial" charset="0"/>
                        </a:rPr>
                        <a:t>2000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971">
                <a:tc>
                  <a:txBody>
                    <a:bodyPr/>
                    <a:lstStyle/>
                    <a:p>
                      <a:pPr algn="l" fontAlgn="b"/>
                      <a:r>
                        <a:rPr lang="en-US" sz="2600" b="0" i="0" u="none" strike="noStrike" dirty="0">
                          <a:solidFill>
                            <a:schemeClr val="tx1"/>
                          </a:solidFill>
                          <a:effectLst/>
                          <a:latin typeface="Arial" charset="0"/>
                          <a:ea typeface="Arial" charset="0"/>
                          <a:cs typeface="Arial" charset="0"/>
                        </a:rPr>
                        <a:t>Registration</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600" b="0" i="0" u="none" strike="noStrike" dirty="0">
                          <a:solidFill>
                            <a:schemeClr val="tx1"/>
                          </a:solidFill>
                          <a:effectLst/>
                          <a:latin typeface="Arial" charset="0"/>
                          <a:ea typeface="Arial" charset="0"/>
                          <a:cs typeface="Arial" charset="0"/>
                        </a:rPr>
                        <a:t>500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971">
                <a:tc>
                  <a:txBody>
                    <a:bodyPr/>
                    <a:lstStyle/>
                    <a:p>
                      <a:pPr algn="l" fontAlgn="b"/>
                      <a:r>
                        <a:rPr lang="en-US" sz="2600" b="0" i="0" u="none" strike="noStrike" dirty="0">
                          <a:solidFill>
                            <a:schemeClr val="tx1"/>
                          </a:solidFill>
                          <a:effectLst/>
                          <a:latin typeface="Arial" charset="0"/>
                          <a:ea typeface="Arial" charset="0"/>
                          <a:cs typeface="Arial" charset="0"/>
                        </a:rPr>
                        <a:t>Hotels (2 Rooms)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2600" b="0" i="0" u="none" strike="noStrike" dirty="0">
                          <a:solidFill>
                            <a:schemeClr val="tx1"/>
                          </a:solidFill>
                          <a:effectLst/>
                          <a:latin typeface="Arial" charset="0"/>
                          <a:ea typeface="Arial" charset="0"/>
                          <a:cs typeface="Arial" charset="0"/>
                        </a:rPr>
                        <a:t>600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971">
                <a:tc>
                  <a:txBody>
                    <a:bodyPr/>
                    <a:lstStyle/>
                    <a:p>
                      <a:pPr algn="l" fontAlgn="b"/>
                      <a:r>
                        <a:rPr lang="en-US" sz="2600" b="0" i="0" u="none" strike="noStrike" dirty="0">
                          <a:solidFill>
                            <a:schemeClr val="tx1"/>
                          </a:solidFill>
                          <a:effectLst/>
                          <a:latin typeface="Arial" charset="0"/>
                          <a:ea typeface="Arial" charset="0"/>
                          <a:cs typeface="Arial" charset="0"/>
                        </a:rPr>
                        <a:t>Transportation to Competition (W/ Tolls)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600" b="0" i="0" u="none" strike="noStrike" dirty="0">
                          <a:solidFill>
                            <a:schemeClr val="tx1"/>
                          </a:solidFill>
                          <a:effectLst/>
                          <a:latin typeface="Arial" charset="0"/>
                          <a:ea typeface="Arial" charset="0"/>
                          <a:cs typeface="Arial" charset="0"/>
                        </a:rPr>
                        <a:t>100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59774">
                <a:tc>
                  <a:txBody>
                    <a:bodyPr/>
                    <a:lstStyle/>
                    <a:p>
                      <a:pPr algn="l" fontAlgn="b"/>
                      <a:r>
                        <a:rPr lang="en-US" sz="2600" b="0" i="0" u="none" strike="noStrike" dirty="0">
                          <a:solidFill>
                            <a:schemeClr val="tx1"/>
                          </a:solidFill>
                          <a:effectLst/>
                          <a:latin typeface="Arial" charset="0"/>
                          <a:ea typeface="Arial" charset="0"/>
                          <a:cs typeface="Arial" charset="0"/>
                        </a:rPr>
                        <a:t>Presentation Board/Materials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2600" b="0" i="0" u="none" strike="noStrike" dirty="0">
                          <a:solidFill>
                            <a:schemeClr val="tx1"/>
                          </a:solidFill>
                          <a:effectLst/>
                          <a:latin typeface="Arial" charset="0"/>
                          <a:ea typeface="Arial" charset="0"/>
                          <a:cs typeface="Arial" charset="0"/>
                        </a:rPr>
                        <a:t>50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9774">
                <a:tc>
                  <a:txBody>
                    <a:bodyPr/>
                    <a:lstStyle/>
                    <a:p>
                      <a:pPr algn="l" fontAlgn="b"/>
                      <a:r>
                        <a:rPr lang="en-US" sz="2600" b="0" i="0" u="none" strike="noStrike" dirty="0">
                          <a:solidFill>
                            <a:schemeClr val="tx1"/>
                          </a:solidFill>
                          <a:effectLst/>
                          <a:latin typeface="Arial" charset="0"/>
                          <a:ea typeface="Arial" charset="0"/>
                          <a:cs typeface="Arial" charset="0"/>
                        </a:rPr>
                        <a:t>Transportation Box/Jigs</a:t>
                      </a:r>
                      <a:r>
                        <a:rPr lang="en-US" sz="2600" b="0" i="0" u="none" strike="noStrike" baseline="0" dirty="0">
                          <a:solidFill>
                            <a:schemeClr val="tx1"/>
                          </a:solidFill>
                          <a:effectLst/>
                          <a:latin typeface="Arial" charset="0"/>
                          <a:ea typeface="Arial" charset="0"/>
                          <a:cs typeface="Arial" charset="0"/>
                        </a:rPr>
                        <a:t>/Piers</a:t>
                      </a:r>
                      <a:endParaRPr lang="en-US" sz="2600" b="0" i="0" u="none" strike="noStrike" dirty="0">
                        <a:solidFill>
                          <a:schemeClr val="tx1"/>
                        </a:solidFill>
                        <a:effectLst/>
                        <a:latin typeface="Arial" charset="0"/>
                        <a:ea typeface="Arial" charset="0"/>
                        <a:cs typeface="Arial" charset="0"/>
                      </a:endParaRP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600" b="0" i="0" u="none" strike="noStrike" dirty="0">
                          <a:solidFill>
                            <a:schemeClr val="tx1"/>
                          </a:solidFill>
                          <a:effectLst/>
                          <a:latin typeface="Arial" charset="0"/>
                          <a:ea typeface="Arial" charset="0"/>
                          <a:cs typeface="Arial" charset="0"/>
                        </a:rPr>
                        <a:t>50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59774">
                <a:tc>
                  <a:txBody>
                    <a:bodyPr/>
                    <a:lstStyle/>
                    <a:p>
                      <a:pPr algn="l" fontAlgn="b"/>
                      <a:r>
                        <a:rPr lang="en-US" sz="2600" b="0" i="0" u="none" strike="noStrike" dirty="0">
                          <a:solidFill>
                            <a:schemeClr val="tx1"/>
                          </a:solidFill>
                          <a:effectLst/>
                          <a:latin typeface="Arial" charset="0"/>
                          <a:ea typeface="Arial" charset="0"/>
                          <a:cs typeface="Arial" charset="0"/>
                        </a:rPr>
                        <a:t>Fundraising Materials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600" b="0" i="0" u="none" strike="noStrike" dirty="0">
                          <a:solidFill>
                            <a:schemeClr val="tx1"/>
                          </a:solidFill>
                          <a:effectLst/>
                          <a:latin typeface="Arial" charset="0"/>
                          <a:ea typeface="Arial" charset="0"/>
                          <a:cs typeface="Arial" charset="0"/>
                        </a:rPr>
                        <a:t>75</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59774">
                <a:tc>
                  <a:txBody>
                    <a:bodyPr/>
                    <a:lstStyle/>
                    <a:p>
                      <a:pPr algn="l" fontAlgn="b"/>
                      <a:r>
                        <a:rPr lang="en-US" sz="2600" b="0" i="0" u="none" strike="noStrike">
                          <a:solidFill>
                            <a:schemeClr val="tx1"/>
                          </a:solidFill>
                          <a:effectLst/>
                          <a:latin typeface="Arial" charset="0"/>
                          <a:ea typeface="Arial" charset="0"/>
                          <a:cs typeface="Arial" charset="0"/>
                        </a:rPr>
                        <a:t>T-Shirts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2600" b="0" i="0" u="none" strike="noStrike" dirty="0" smtClean="0">
                          <a:solidFill>
                            <a:schemeClr val="tx1"/>
                          </a:solidFill>
                          <a:effectLst/>
                          <a:latin typeface="Arial" charset="0"/>
                          <a:ea typeface="Arial" charset="0"/>
                          <a:cs typeface="Arial" charset="0"/>
                        </a:rPr>
                        <a:t>75</a:t>
                      </a:r>
                      <a:endParaRPr lang="is-IS" sz="2600" b="0" i="0" u="none" strike="noStrike" dirty="0">
                        <a:solidFill>
                          <a:schemeClr val="tx1"/>
                        </a:solidFill>
                        <a:effectLst/>
                        <a:latin typeface="Arial" charset="0"/>
                        <a:ea typeface="Arial" charset="0"/>
                        <a:cs typeface="Arial" charset="0"/>
                      </a:endParaRP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59774">
                <a:tc>
                  <a:txBody>
                    <a:bodyPr/>
                    <a:lstStyle/>
                    <a:p>
                      <a:pPr algn="l" fontAlgn="b"/>
                      <a:r>
                        <a:rPr lang="en-US" sz="2600" b="0" i="0" u="none" strike="noStrike" dirty="0">
                          <a:solidFill>
                            <a:schemeClr val="tx1"/>
                          </a:solidFill>
                          <a:effectLst/>
                          <a:latin typeface="Arial" charset="0"/>
                          <a:ea typeface="Arial" charset="0"/>
                          <a:cs typeface="Arial" charset="0"/>
                        </a:rPr>
                        <a:t>Miscellaneous</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600" b="0" i="0" u="none" strike="noStrike" dirty="0">
                          <a:solidFill>
                            <a:schemeClr val="tx1"/>
                          </a:solidFill>
                          <a:effectLst/>
                          <a:latin typeface="Arial" charset="0"/>
                          <a:ea typeface="Arial" charset="0"/>
                          <a:cs typeface="Arial" charset="0"/>
                        </a:rPr>
                        <a:t>150</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59774">
                <a:tc>
                  <a:txBody>
                    <a:bodyPr/>
                    <a:lstStyle/>
                    <a:p>
                      <a:pPr algn="r" fontAlgn="b"/>
                      <a:r>
                        <a:rPr lang="en-US" sz="2600" b="0" i="0" u="none" strike="noStrike" dirty="0">
                          <a:solidFill>
                            <a:schemeClr val="tx1"/>
                          </a:solidFill>
                          <a:effectLst/>
                          <a:latin typeface="Arial" charset="0"/>
                          <a:ea typeface="Arial" charset="0"/>
                          <a:cs typeface="Arial" charset="0"/>
                        </a:rPr>
                        <a:t>Total:</a:t>
                      </a: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600" b="0" i="0" u="none" strike="noStrike" dirty="0" smtClean="0">
                          <a:solidFill>
                            <a:schemeClr val="tx1"/>
                          </a:solidFill>
                          <a:effectLst/>
                          <a:latin typeface="Arial" charset="0"/>
                          <a:ea typeface="Arial" charset="0"/>
                          <a:cs typeface="Arial" charset="0"/>
                        </a:rPr>
                        <a:t>3600</a:t>
                      </a:r>
                      <a:endParaRPr lang="en-US" sz="2600" b="0" i="0" u="none" strike="noStrike" dirty="0">
                        <a:solidFill>
                          <a:schemeClr val="tx1"/>
                        </a:solidFill>
                        <a:effectLst/>
                        <a:latin typeface="Arial" charset="0"/>
                        <a:ea typeface="Arial" charset="0"/>
                        <a:cs typeface="Arial" charset="0"/>
                      </a:endParaRPr>
                    </a:p>
                  </a:txBody>
                  <a:tcPr marL="12450" marR="12450" marT="12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730008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366394" y="-189180"/>
            <a:ext cx="838199" cy="767687"/>
          </a:xfrm>
        </p:spPr>
        <p:txBody>
          <a:bodyPr/>
          <a:lstStyle/>
          <a:p>
            <a:fld id="{D57F1E4F-1CFF-5643-939E-02111984F565}" type="slidenum">
              <a:rPr lang="en-US" smtClean="0"/>
              <a:t>22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78049810"/>
              </p:ext>
            </p:extLst>
          </p:nvPr>
        </p:nvGraphicFramePr>
        <p:xfrm>
          <a:off x="0" y="0"/>
          <a:ext cx="1206730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936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Work Breakdown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4293" y="1602542"/>
            <a:ext cx="8946541" cy="4195481"/>
          </a:xfrm>
        </p:spPr>
        <p:txBody>
          <a:bodyPr>
            <a:noAutofit/>
          </a:bodyPr>
          <a:lstStyle/>
          <a:p>
            <a:r>
              <a:rPr lang="en-US" sz="2400" dirty="0" smtClean="0">
                <a:latin typeface="Arial" panose="020B0604020202020204" pitchFamily="34" charset="0"/>
                <a:cs typeface="Arial" panose="020B0604020202020204" pitchFamily="34" charset="0"/>
              </a:rPr>
              <a:t>Brian </a:t>
            </a:r>
          </a:p>
          <a:p>
            <a:pPr lvl="1"/>
            <a:r>
              <a:rPr lang="en-US" sz="2000" dirty="0" smtClean="0">
                <a:latin typeface="Arial" panose="020B0604020202020204" pitchFamily="34" charset="0"/>
                <a:cs typeface="Arial" panose="020B0604020202020204" pitchFamily="34" charset="0"/>
              </a:rPr>
              <a:t>Scheduling, Budget, Decision Matrix, 3D Modeling, Connection Design</a:t>
            </a:r>
          </a:p>
          <a:p>
            <a:r>
              <a:rPr lang="en-US" sz="2400" dirty="0" smtClean="0">
                <a:latin typeface="Arial" panose="020B0604020202020204" pitchFamily="34" charset="0"/>
                <a:cs typeface="Arial" panose="020B0604020202020204" pitchFamily="34" charset="0"/>
              </a:rPr>
              <a:t>Kim</a:t>
            </a:r>
          </a:p>
          <a:p>
            <a:pPr lvl="1"/>
            <a:r>
              <a:rPr lang="en-US" sz="2000" dirty="0" smtClean="0">
                <a:latin typeface="Arial" panose="020B0604020202020204" pitchFamily="34" charset="0"/>
                <a:cs typeface="Arial" panose="020B0604020202020204" pitchFamily="34" charset="0"/>
              </a:rPr>
              <a:t>Fundraising, Alternative Truss Design, Site Layout Plan, Constraints</a:t>
            </a:r>
          </a:p>
          <a:p>
            <a:r>
              <a:rPr lang="en-US" sz="2400" dirty="0" smtClean="0">
                <a:latin typeface="Arial" panose="020B0604020202020204" pitchFamily="34" charset="0"/>
                <a:cs typeface="Arial" panose="020B0604020202020204" pitchFamily="34" charset="0"/>
              </a:rPr>
              <a:t>Eric</a:t>
            </a:r>
          </a:p>
          <a:p>
            <a:pPr lvl="1"/>
            <a:r>
              <a:rPr lang="en-US" sz="2000" dirty="0" smtClean="0">
                <a:latin typeface="Arial" panose="020B0604020202020204" pitchFamily="34" charset="0"/>
                <a:cs typeface="Arial" panose="020B0604020202020204" pitchFamily="34" charset="0"/>
              </a:rPr>
              <a:t>Alternative Truss Design, Connection Design, 3D Modeling</a:t>
            </a:r>
          </a:p>
          <a:p>
            <a:r>
              <a:rPr lang="en-US" sz="2400" dirty="0" smtClean="0">
                <a:latin typeface="Arial" panose="020B0604020202020204" pitchFamily="34" charset="0"/>
                <a:cs typeface="Arial" panose="020B0604020202020204" pitchFamily="34" charset="0"/>
              </a:rPr>
              <a:t>Sean</a:t>
            </a:r>
          </a:p>
          <a:p>
            <a:pPr lvl="1"/>
            <a:r>
              <a:rPr lang="en-US" sz="2000" dirty="0" smtClean="0">
                <a:latin typeface="Arial" panose="020B0604020202020204" pitchFamily="34" charset="0"/>
                <a:cs typeface="Arial" panose="020B0604020202020204" pitchFamily="34" charset="0"/>
              </a:rPr>
              <a:t>Alternative Truss Design, Support Design, Fundraising</a:t>
            </a:r>
          </a:p>
          <a:p>
            <a:r>
              <a:rPr lang="en-US" sz="2400" dirty="0" smtClean="0">
                <a:latin typeface="Arial" panose="020B0604020202020204" pitchFamily="34" charset="0"/>
                <a:cs typeface="Arial" panose="020B0604020202020204" pitchFamily="34" charset="0"/>
              </a:rPr>
              <a:t>Billy</a:t>
            </a:r>
          </a:p>
          <a:p>
            <a:pPr lvl="1"/>
            <a:r>
              <a:rPr lang="en-US" sz="2000" dirty="0" smtClean="0">
                <a:latin typeface="Arial" panose="020B0604020202020204" pitchFamily="34" charset="0"/>
                <a:cs typeface="Arial" panose="020B0604020202020204" pitchFamily="34" charset="0"/>
              </a:rPr>
              <a:t>Alternative Truss Design, Lateral Bracing, Decision Matrix</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36458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Plans Going Forward</a:t>
            </a:r>
          </a:p>
        </p:txBody>
      </p:sp>
      <p:sp>
        <p:nvSpPr>
          <p:cNvPr id="3" name="Content Placeholder 2"/>
          <p:cNvSpPr>
            <a:spLocks noGrp="1"/>
          </p:cNvSpPr>
          <p:nvPr>
            <p:ph idx="1"/>
          </p:nvPr>
        </p:nvSpPr>
        <p:spPr>
          <a:xfrm>
            <a:off x="527351" y="1749527"/>
            <a:ext cx="9230456" cy="4342515"/>
          </a:xfrm>
        </p:spPr>
        <p:txBody>
          <a:bodyPr vert="horz" lIns="91440" tIns="45720" rIns="91440" bIns="45720" rtlCol="0" anchor="t">
            <a:noAutofit/>
          </a:bodyPr>
          <a:lstStyle/>
          <a:p>
            <a:r>
              <a:rPr lang="en-US" sz="2800" dirty="0">
                <a:latin typeface="Arial" charset="0"/>
                <a:ea typeface="Arial" charset="0"/>
                <a:cs typeface="Arial" charset="0"/>
              </a:rPr>
              <a:t>ASCE Steel Bridge Competition</a:t>
            </a:r>
          </a:p>
          <a:p>
            <a:pPr lvl="1"/>
            <a:r>
              <a:rPr lang="en-US" sz="2800" dirty="0">
                <a:latin typeface="Arial" charset="0"/>
                <a:ea typeface="Arial" charset="0"/>
                <a:cs typeface="Arial" charset="0"/>
              </a:rPr>
              <a:t>Qualify for nationals</a:t>
            </a:r>
          </a:p>
          <a:p>
            <a:r>
              <a:rPr lang="en-US" sz="2800" dirty="0">
                <a:latin typeface="Arial" charset="0"/>
                <a:ea typeface="Arial" charset="0"/>
                <a:cs typeface="Arial" charset="0"/>
              </a:rPr>
              <a:t>Strand7 (Finite Element Analysis)</a:t>
            </a:r>
          </a:p>
          <a:p>
            <a:r>
              <a:rPr lang="en-US" sz="2800" dirty="0">
                <a:latin typeface="Arial" charset="0"/>
                <a:ea typeface="Arial" charset="0"/>
                <a:cs typeface="Arial" charset="0"/>
              </a:rPr>
              <a:t>Create working drawings</a:t>
            </a:r>
          </a:p>
          <a:p>
            <a:r>
              <a:rPr lang="en-US" sz="2800" dirty="0">
                <a:latin typeface="Arial" charset="0"/>
                <a:ea typeface="Arial" charset="0"/>
                <a:cs typeface="Arial" charset="0"/>
              </a:rPr>
              <a:t>Order materials </a:t>
            </a:r>
          </a:p>
          <a:p>
            <a:r>
              <a:rPr lang="en-US" sz="2800" dirty="0">
                <a:latin typeface="Arial" charset="0"/>
                <a:ea typeface="Arial" charset="0"/>
                <a:cs typeface="Arial" charset="0"/>
              </a:rPr>
              <a:t>Begin fabrication</a:t>
            </a:r>
          </a:p>
          <a:p>
            <a:endParaRPr lang="en-US" sz="2800" dirty="0">
              <a:latin typeface="Arial" charset="0"/>
              <a:ea typeface="Arial" charset="0"/>
              <a:cs typeface="Arial" charset="0"/>
            </a:endParaRPr>
          </a:p>
        </p:txBody>
      </p:sp>
      <p:pic>
        <p:nvPicPr>
          <p:cNvPr id="4" name="Picture 3"/>
          <p:cNvPicPr>
            <a:picLocks noChangeAspect="1"/>
          </p:cNvPicPr>
          <p:nvPr/>
        </p:nvPicPr>
        <p:blipFill>
          <a:blip r:embed="rId2"/>
          <a:stretch>
            <a:fillRect/>
          </a:stretch>
        </p:blipFill>
        <p:spPr>
          <a:xfrm>
            <a:off x="6562820" y="1853248"/>
            <a:ext cx="5252575" cy="3894409"/>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410652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0813577" cy="6007459"/>
          </a:xfrm>
        </p:spPr>
        <p:txBody>
          <a:bodyPr/>
          <a:lstStyle/>
          <a:p>
            <a:pPr algn="ct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Questions?</a:t>
            </a:r>
          </a:p>
        </p:txBody>
      </p:sp>
      <p:sp>
        <p:nvSpPr>
          <p:cNvPr id="3" name="Slide Number Placeholder 2"/>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384891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rPr>
              <a:t>Constraints</a:t>
            </a:r>
          </a:p>
        </p:txBody>
      </p:sp>
      <p:sp>
        <p:nvSpPr>
          <p:cNvPr id="3" name="Content Placeholder 2"/>
          <p:cNvSpPr>
            <a:spLocks noGrp="1"/>
          </p:cNvSpPr>
          <p:nvPr>
            <p:ph idx="1"/>
          </p:nvPr>
        </p:nvSpPr>
        <p:spPr>
          <a:xfrm>
            <a:off x="870681" y="1475808"/>
            <a:ext cx="9179782" cy="4772592"/>
          </a:xfrm>
        </p:spPr>
        <p:txBody>
          <a:bodyPr vert="horz" lIns="91440" tIns="45720" rIns="91440" bIns="45720" rtlCol="0" anchor="t">
            <a:normAutofit/>
          </a:bodyPr>
          <a:lstStyle/>
          <a:p>
            <a:r>
              <a:rPr lang="x-none" sz="2800" dirty="0">
                <a:latin typeface="Arial"/>
              </a:rPr>
              <a:t>Money</a:t>
            </a:r>
          </a:p>
          <a:p>
            <a:pPr lvl="1"/>
            <a:r>
              <a:rPr lang="x-none" sz="2800" dirty="0">
                <a:latin typeface="Arial"/>
              </a:rPr>
              <a:t>Realistic: </a:t>
            </a:r>
            <a:r>
              <a:rPr lang="en-US" sz="2800" dirty="0">
                <a:latin typeface="Arial"/>
              </a:rPr>
              <a:t>F</a:t>
            </a:r>
            <a:r>
              <a:rPr lang="x-none" sz="2800" dirty="0">
                <a:latin typeface="Arial"/>
              </a:rPr>
              <a:t>undraising efforts</a:t>
            </a:r>
          </a:p>
          <a:p>
            <a:pPr lvl="1"/>
            <a:r>
              <a:rPr lang="x-none" sz="2800" dirty="0">
                <a:latin typeface="Arial"/>
              </a:rPr>
              <a:t>Design: </a:t>
            </a:r>
            <a:r>
              <a:rPr lang="en-US" sz="2800" dirty="0">
                <a:latin typeface="Arial"/>
              </a:rPr>
              <a:t>T</a:t>
            </a:r>
            <a:r>
              <a:rPr lang="x-none" sz="2800" dirty="0">
                <a:latin typeface="Arial"/>
              </a:rPr>
              <a:t>otal cost</a:t>
            </a:r>
          </a:p>
          <a:p>
            <a:r>
              <a:rPr lang="x-none" sz="2800" dirty="0">
                <a:latin typeface="Arial"/>
              </a:rPr>
              <a:t>Time</a:t>
            </a:r>
          </a:p>
          <a:p>
            <a:pPr lvl="1"/>
            <a:r>
              <a:rPr lang="x-none" sz="2800" dirty="0">
                <a:latin typeface="Arial"/>
              </a:rPr>
              <a:t>Realistic: </a:t>
            </a:r>
            <a:r>
              <a:rPr lang="en-US" sz="2800" dirty="0">
                <a:latin typeface="Arial"/>
              </a:rPr>
              <a:t>F</a:t>
            </a:r>
            <a:r>
              <a:rPr lang="x-none" sz="2800" dirty="0">
                <a:latin typeface="Arial"/>
              </a:rPr>
              <a:t>abrication process</a:t>
            </a:r>
          </a:p>
          <a:p>
            <a:pPr lvl="1"/>
            <a:r>
              <a:rPr lang="x-none" sz="2800" dirty="0">
                <a:latin typeface="Arial"/>
              </a:rPr>
              <a:t>Design: 30 mins to construct</a:t>
            </a:r>
          </a:p>
          <a:p>
            <a:r>
              <a:rPr lang="x-none" sz="2800" dirty="0">
                <a:latin typeface="Arial"/>
              </a:rPr>
              <a:t>Fabrication</a:t>
            </a:r>
          </a:p>
          <a:p>
            <a:pPr lvl="1"/>
            <a:r>
              <a:rPr lang="x-none" sz="2800" dirty="0">
                <a:latin typeface="Arial"/>
              </a:rPr>
              <a:t>Realistic: </a:t>
            </a:r>
            <a:r>
              <a:rPr lang="en-US" sz="2800" dirty="0">
                <a:latin typeface="Arial"/>
              </a:rPr>
              <a:t>W</a:t>
            </a:r>
            <a:r>
              <a:rPr lang="x-none" sz="2800" dirty="0">
                <a:latin typeface="Arial"/>
              </a:rPr>
              <a:t>elding skills, machine limitations</a:t>
            </a:r>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pic>
        <p:nvPicPr>
          <p:cNvPr id="6" name="Picture 5"/>
          <p:cNvPicPr>
            <a:picLocks noChangeAspect="1"/>
          </p:cNvPicPr>
          <p:nvPr/>
        </p:nvPicPr>
        <p:blipFill>
          <a:blip r:embed="rId3"/>
          <a:stretch>
            <a:fillRect/>
          </a:stretch>
        </p:blipFill>
        <p:spPr>
          <a:xfrm>
            <a:off x="6904310" y="1856264"/>
            <a:ext cx="4896625" cy="3244572"/>
          </a:xfrm>
          <a:prstGeom prst="rect">
            <a:avLst/>
          </a:prstGeom>
        </p:spPr>
      </p:pic>
    </p:spTree>
    <p:extLst>
      <p:ext uri="{BB962C8B-B14F-4D97-AF65-F5344CB8AC3E}">
        <p14:creationId xmlns:p14="http://schemas.microsoft.com/office/powerpoint/2010/main" val="299738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rPr>
              <a:t>Site Layout Plan</a:t>
            </a:r>
          </a:p>
        </p:txBody>
      </p:sp>
      <p:sp>
        <p:nvSpPr>
          <p:cNvPr id="3" name="Slide Number Placeholder 2"/>
          <p:cNvSpPr>
            <a:spLocks noGrp="1"/>
          </p:cNvSpPr>
          <p:nvPr>
            <p:ph type="sldNum" sz="quarter" idx="12"/>
          </p:nvPr>
        </p:nvSpPr>
        <p:spPr/>
        <p:txBody>
          <a:bodyPr/>
          <a:lstStyle/>
          <a:p>
            <a:fld id="{D57F1E4F-1CFF-5643-939E-02111984F565}" type="slidenum">
              <a:rPr lang="en-US" smtClean="0"/>
              <a:t>3</a:t>
            </a:fld>
            <a:endParaRPr lang="en-US" dirty="0"/>
          </a:p>
        </p:txBody>
      </p:sp>
      <p:pic>
        <p:nvPicPr>
          <p:cNvPr id="6" name="Picture 5"/>
          <p:cNvPicPr>
            <a:picLocks noChangeAspect="1"/>
          </p:cNvPicPr>
          <p:nvPr/>
        </p:nvPicPr>
        <p:blipFill>
          <a:blip r:embed="rId3"/>
          <a:srcRect l="648" t="869"/>
          <a:stretch>
            <a:fillRect/>
          </a:stretch>
        </p:blipFill>
        <p:spPr>
          <a:xfrm>
            <a:off x="3211151" y="1314450"/>
            <a:ext cx="5566731" cy="5176140"/>
          </a:xfrm>
          <a:prstGeom prst="rect">
            <a:avLst/>
          </a:prstGeom>
        </p:spPr>
      </p:pic>
      <p:sp>
        <p:nvSpPr>
          <p:cNvPr id="8" name="TextBox 7"/>
          <p:cNvSpPr txBox="1"/>
          <p:nvPr/>
        </p:nvSpPr>
        <p:spPr>
          <a:xfrm>
            <a:off x="4583274" y="1619250"/>
            <a:ext cx="2743200" cy="461665"/>
          </a:xfrm>
          <a:prstGeom prst="rect">
            <a:avLst/>
          </a:prstGeom>
        </p:spPr>
        <p:txBody>
          <a:bodyPr rtlCol="0">
            <a:spAutoFit/>
          </a:bodyPr>
          <a:lstStyle/>
          <a:p>
            <a:pPr algn="ctr"/>
            <a:r>
              <a:rPr lang="x-none" sz="2400" dirty="0">
                <a:solidFill>
                  <a:srgbClr val="000000"/>
                </a:solidFill>
                <a:latin typeface="arial"/>
              </a:rPr>
              <a:t>River</a:t>
            </a:r>
            <a:endParaRPr lang="en-US" sz="2400" dirty="0">
              <a:solidFill>
                <a:srgbClr val="000000"/>
              </a:solidFill>
              <a:latin typeface="arial"/>
            </a:endParaRPr>
          </a:p>
        </p:txBody>
      </p:sp>
      <p:sp>
        <p:nvSpPr>
          <p:cNvPr id="9" name="TextBox 8"/>
          <p:cNvSpPr txBox="1"/>
          <p:nvPr/>
        </p:nvSpPr>
        <p:spPr>
          <a:xfrm>
            <a:off x="3144450" y="1343025"/>
            <a:ext cx="2081581" cy="830263"/>
          </a:xfrm>
          <a:prstGeom prst="rect">
            <a:avLst/>
          </a:prstGeom>
        </p:spPr>
        <p:txBody>
          <a:bodyPr rtlCol="0">
            <a:spAutoFit/>
          </a:bodyPr>
          <a:lstStyle/>
          <a:p>
            <a:pPr algn="ctr"/>
            <a:r>
              <a:rPr lang="x-none" sz="2400" dirty="0">
                <a:solidFill>
                  <a:srgbClr val="000000"/>
                </a:solidFill>
                <a:latin typeface="arial"/>
              </a:rPr>
              <a:t>Construction Zone</a:t>
            </a:r>
            <a:endParaRPr lang="en-US" sz="2400" dirty="0">
              <a:solidFill>
                <a:srgbClr val="000000"/>
              </a:solidFill>
              <a:latin typeface="arial"/>
            </a:endParaRPr>
          </a:p>
        </p:txBody>
      </p:sp>
      <p:sp>
        <p:nvSpPr>
          <p:cNvPr id="12" name="TextBox 11"/>
          <p:cNvSpPr txBox="1"/>
          <p:nvPr/>
        </p:nvSpPr>
        <p:spPr>
          <a:xfrm>
            <a:off x="6860619" y="1333500"/>
            <a:ext cx="2081581" cy="830263"/>
          </a:xfrm>
          <a:prstGeom prst="rect">
            <a:avLst/>
          </a:prstGeom>
        </p:spPr>
        <p:txBody>
          <a:bodyPr rtlCol="0">
            <a:spAutoFit/>
          </a:bodyPr>
          <a:lstStyle/>
          <a:p>
            <a:pPr algn="ctr"/>
            <a:r>
              <a:rPr lang="x-none" sz="2400" dirty="0">
                <a:solidFill>
                  <a:srgbClr val="000000"/>
                </a:solidFill>
                <a:latin typeface="arial"/>
              </a:rPr>
              <a:t>Construction Zone</a:t>
            </a:r>
            <a:endParaRPr lang="en-US" sz="2400" dirty="0">
              <a:solidFill>
                <a:srgbClr val="000000"/>
              </a:solidFill>
              <a:latin typeface="arial"/>
            </a:endParaRPr>
          </a:p>
        </p:txBody>
      </p:sp>
    </p:spTree>
    <p:extLst>
      <p:ext uri="{BB962C8B-B14F-4D97-AF65-F5344CB8AC3E}">
        <p14:creationId xmlns:p14="http://schemas.microsoft.com/office/powerpoint/2010/main" val="70013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rPr>
              <a:t>Vehicle Profile</a:t>
            </a:r>
          </a:p>
        </p:txBody>
      </p:sp>
      <p:pic>
        <p:nvPicPr>
          <p:cNvPr id="4" name="Content Placeholder 3"/>
          <p:cNvPicPr>
            <a:picLocks noGrp="1" noChangeAspect="1"/>
          </p:cNvPicPr>
          <p:nvPr>
            <p:ph idx="1"/>
          </p:nvPr>
        </p:nvPicPr>
        <p:blipFill>
          <a:blip r:embed="rId3"/>
          <a:stretch>
            <a:fillRect/>
          </a:stretch>
        </p:blipFill>
        <p:spPr>
          <a:xfrm>
            <a:off x="3560344" y="1187099"/>
            <a:ext cx="5519488" cy="5538363"/>
          </a:xfrm>
        </p:spPr>
      </p:pic>
      <p:sp>
        <p:nvSpPr>
          <p:cNvPr id="3" name="Slide Number Placeholder 2"/>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120735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rPr>
              <a:t>Research</a:t>
            </a:r>
          </a:p>
        </p:txBody>
      </p:sp>
      <p:sp>
        <p:nvSpPr>
          <p:cNvPr id="3" name="Content Placeholder 2"/>
          <p:cNvSpPr>
            <a:spLocks noGrp="1"/>
          </p:cNvSpPr>
          <p:nvPr>
            <p:ph idx="1"/>
          </p:nvPr>
        </p:nvSpPr>
        <p:spPr>
          <a:xfrm>
            <a:off x="514350" y="1470025"/>
            <a:ext cx="9531047" cy="4833643"/>
          </a:xfrm>
        </p:spPr>
        <p:txBody>
          <a:bodyPr vert="horz" lIns="91440" tIns="45720" rIns="91440" bIns="45720" rtlCol="0" anchor="t">
            <a:normAutofit/>
          </a:bodyPr>
          <a:lstStyle/>
          <a:p>
            <a:r>
              <a:rPr lang="x-none" sz="2800" dirty="0">
                <a:latin typeface="Arial"/>
              </a:rPr>
              <a:t>Attended 2016 </a:t>
            </a:r>
            <a:r>
              <a:rPr lang="en-US" sz="2800" dirty="0" smtClean="0">
                <a:latin typeface="Arial"/>
              </a:rPr>
              <a:t>regional</a:t>
            </a:r>
            <a:r>
              <a:rPr lang="x-none" sz="2800" dirty="0" smtClean="0">
                <a:latin typeface="Arial"/>
              </a:rPr>
              <a:t> </a:t>
            </a:r>
            <a:r>
              <a:rPr lang="x-none" sz="2800" dirty="0">
                <a:latin typeface="Arial"/>
              </a:rPr>
              <a:t>competition</a:t>
            </a:r>
          </a:p>
          <a:p>
            <a:r>
              <a:rPr lang="x-none" sz="2800" dirty="0">
                <a:latin typeface="Arial"/>
              </a:rPr>
              <a:t>Watched construction videos</a:t>
            </a:r>
          </a:p>
          <a:p>
            <a:pPr lvl="1"/>
            <a:r>
              <a:rPr lang="x-none" sz="2800" dirty="0">
                <a:latin typeface="Arial"/>
              </a:rPr>
              <a:t>5 per member</a:t>
            </a:r>
          </a:p>
          <a:p>
            <a:r>
              <a:rPr lang="en-US" sz="2800" dirty="0" smtClean="0">
                <a:latin typeface="Arial"/>
              </a:rPr>
              <a:t>Results </a:t>
            </a:r>
            <a:r>
              <a:rPr lang="x-none" sz="2800" dirty="0" smtClean="0">
                <a:latin typeface="Arial"/>
              </a:rPr>
              <a:t>from</a:t>
            </a:r>
            <a:r>
              <a:rPr lang="x-none" sz="2800" dirty="0">
                <a:latin typeface="Arial"/>
              </a:rPr>
              <a:t> 2016 Nationals</a:t>
            </a:r>
          </a:p>
          <a:p>
            <a:pPr lvl="1"/>
            <a:r>
              <a:rPr lang="x-none" sz="2800" dirty="0">
                <a:latin typeface="Arial"/>
              </a:rPr>
              <a:t>&lt; 200 lbs</a:t>
            </a:r>
          </a:p>
          <a:p>
            <a:pPr lvl="1"/>
            <a:r>
              <a:rPr lang="x-none" sz="2800" dirty="0">
                <a:latin typeface="Arial"/>
              </a:rPr>
              <a:t>&lt; 10 mins</a:t>
            </a:r>
          </a:p>
          <a:p>
            <a:pPr lvl="1"/>
            <a:r>
              <a:rPr lang="en-US" sz="2800" dirty="0" smtClean="0">
                <a:latin typeface="Arial"/>
              </a:rPr>
              <a:t>&lt; 1 inch</a:t>
            </a:r>
            <a:endParaRPr lang="x-none" sz="2800" dirty="0">
              <a:latin typeface="Arial"/>
            </a:endParaRP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pic>
        <p:nvPicPr>
          <p:cNvPr id="6" name="Picture 5" descr="The ETS steel bridge team took first place in the national competition for the first time in school history."/>
          <p:cNvPicPr>
            <a:picLocks noChangeAspect="1"/>
          </p:cNvPicPr>
          <p:nvPr/>
        </p:nvPicPr>
        <p:blipFill>
          <a:blip r:embed="rId3"/>
          <a:stretch>
            <a:fillRect/>
          </a:stretch>
        </p:blipFill>
        <p:spPr>
          <a:xfrm>
            <a:off x="7462048" y="1470025"/>
            <a:ext cx="4205928" cy="3820385"/>
          </a:xfrm>
          <a:prstGeom prst="rect">
            <a:avLst/>
          </a:prstGeom>
        </p:spPr>
      </p:pic>
      <p:sp>
        <p:nvSpPr>
          <p:cNvPr id="7" name="TextBox 6"/>
          <p:cNvSpPr txBox="1"/>
          <p:nvPr/>
        </p:nvSpPr>
        <p:spPr>
          <a:xfrm>
            <a:off x="7380179" y="5438775"/>
            <a:ext cx="4366847" cy="830997"/>
          </a:xfrm>
          <a:prstGeom prst="rect">
            <a:avLst/>
          </a:prstGeom>
        </p:spPr>
        <p:txBody>
          <a:bodyPr rtlCol="0">
            <a:spAutoFit/>
          </a:bodyPr>
          <a:lstStyle/>
          <a:p>
            <a:pPr algn="ctr"/>
            <a:r>
              <a:rPr lang="en-US" sz="2400" dirty="0">
                <a:latin typeface="Arial"/>
              </a:rPr>
              <a:t>2016 National Steel Bridge Competition Winners</a:t>
            </a:r>
          </a:p>
        </p:txBody>
      </p:sp>
    </p:spTree>
    <p:extLst>
      <p:ext uri="{BB962C8B-B14F-4D97-AF65-F5344CB8AC3E}">
        <p14:creationId xmlns:p14="http://schemas.microsoft.com/office/powerpoint/2010/main" val="2411154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Visual Analysis</a:t>
            </a:r>
          </a:p>
        </p:txBody>
      </p:sp>
      <p:sp>
        <p:nvSpPr>
          <p:cNvPr id="3" name="Content Placeholder 2"/>
          <p:cNvSpPr>
            <a:spLocks noGrp="1"/>
          </p:cNvSpPr>
          <p:nvPr>
            <p:ph idx="1"/>
          </p:nvPr>
        </p:nvSpPr>
        <p:spPr>
          <a:xfrm>
            <a:off x="646111" y="1570781"/>
            <a:ext cx="11079724" cy="4789678"/>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Program that computes structural member values </a:t>
            </a:r>
          </a:p>
          <a:p>
            <a:r>
              <a:rPr lang="en-US" sz="2800" dirty="0">
                <a:latin typeface="Arial" panose="020B0604020202020204" pitchFamily="34" charset="0"/>
                <a:cs typeface="Arial" panose="020B0604020202020204" pitchFamily="34" charset="0"/>
              </a:rPr>
              <a:t>Six different possible load combinations </a:t>
            </a:r>
          </a:p>
          <a:p>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19817" y="3549917"/>
            <a:ext cx="3981156" cy="2580786"/>
          </a:xfrm>
          <a:prstGeom prst="rect">
            <a:avLst/>
          </a:prstGeom>
        </p:spPr>
      </p:pic>
      <p:sp>
        <p:nvSpPr>
          <p:cNvPr id="6" name="Down Arrow 5"/>
          <p:cNvSpPr/>
          <p:nvPr/>
        </p:nvSpPr>
        <p:spPr>
          <a:xfrm>
            <a:off x="1828536" y="2679990"/>
            <a:ext cx="600075" cy="831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6200000">
            <a:off x="4416883" y="4124325"/>
            <a:ext cx="600075" cy="831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hart 24"/>
          <p:cNvGraphicFramePr>
            <a:graphicFrameLocks/>
          </p:cNvGraphicFramePr>
          <p:nvPr>
            <p:extLst>
              <p:ext uri="{D42A27DB-BD31-4B8C-83A1-F6EECF244321}">
                <p14:modId xmlns:p14="http://schemas.microsoft.com/office/powerpoint/2010/main" val="3910727108"/>
              </p:ext>
            </p:extLst>
          </p:nvPr>
        </p:nvGraphicFramePr>
        <p:xfrm>
          <a:off x="4895850" y="2538413"/>
          <a:ext cx="7156279" cy="3822046"/>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0177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76776"/>
          </a:xfrm>
        </p:spPr>
        <p:txBody>
          <a:bodyPr/>
          <a:lstStyle/>
          <a:p>
            <a:r>
              <a:rPr lang="en-US" dirty="0">
                <a:latin typeface="Arial" panose="020B0604020202020204" pitchFamily="34" charset="0"/>
                <a:cs typeface="Arial" panose="020B0604020202020204" pitchFamily="34" charset="0"/>
              </a:rPr>
              <a:t>Visual Analysis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60077" y="4802747"/>
            <a:ext cx="9357720" cy="749183"/>
          </a:xfrm>
          <a:prstGeom prst="rect">
            <a:avLst/>
          </a:prstGeom>
        </p:spPr>
      </p:pic>
      <p:grpSp>
        <p:nvGrpSpPr>
          <p:cNvPr id="5" name="Group 4"/>
          <p:cNvGrpSpPr/>
          <p:nvPr/>
        </p:nvGrpSpPr>
        <p:grpSpPr>
          <a:xfrm>
            <a:off x="1460077" y="1962326"/>
            <a:ext cx="9449224" cy="3038300"/>
            <a:chOff x="1720102" y="2938259"/>
            <a:chExt cx="8755157" cy="2815129"/>
          </a:xfrm>
        </p:grpSpPr>
        <p:cxnSp>
          <p:nvCxnSpPr>
            <p:cNvPr id="16" name="Straight Connector 15"/>
            <p:cNvCxnSpPr/>
            <p:nvPr/>
          </p:nvCxnSpPr>
          <p:spPr>
            <a:xfrm>
              <a:off x="5608655" y="4600575"/>
              <a:ext cx="196851" cy="0"/>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4" name="Group 3"/>
            <p:cNvGrpSpPr/>
            <p:nvPr/>
          </p:nvGrpSpPr>
          <p:grpSpPr>
            <a:xfrm>
              <a:off x="1720102" y="2938259"/>
              <a:ext cx="8755157" cy="2815129"/>
              <a:chOff x="1720102" y="2938259"/>
              <a:chExt cx="8755157" cy="2815129"/>
            </a:xfrm>
          </p:grpSpPr>
          <p:pic>
            <p:nvPicPr>
              <p:cNvPr id="14" name="Picture 13"/>
              <p:cNvPicPr>
                <a:picLocks noChangeAspect="1"/>
              </p:cNvPicPr>
              <p:nvPr/>
            </p:nvPicPr>
            <p:blipFill>
              <a:blip r:embed="rId4"/>
              <a:stretch>
                <a:fillRect/>
              </a:stretch>
            </p:blipFill>
            <p:spPr>
              <a:xfrm>
                <a:off x="1720102" y="2971311"/>
                <a:ext cx="8755157" cy="1282190"/>
              </a:xfrm>
              <a:prstGeom prst="rect">
                <a:avLst/>
              </a:prstGeom>
            </p:spPr>
          </p:pic>
          <p:cxnSp>
            <p:nvCxnSpPr>
              <p:cNvPr id="18" name="Straight Connector 17"/>
              <p:cNvCxnSpPr/>
              <p:nvPr/>
            </p:nvCxnSpPr>
            <p:spPr>
              <a:xfrm flipH="1">
                <a:off x="1977065" y="3644156"/>
                <a:ext cx="20245" cy="2109232"/>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flipH="1">
                <a:off x="4602957" y="3644156"/>
                <a:ext cx="12141" cy="1273919"/>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2" name="TextBox 21"/>
              <p:cNvSpPr txBox="1"/>
              <p:nvPr/>
            </p:nvSpPr>
            <p:spPr>
              <a:xfrm>
                <a:off x="2782381" y="4381930"/>
                <a:ext cx="1428750" cy="427755"/>
              </a:xfrm>
              <a:prstGeom prst="rect">
                <a:avLst/>
              </a:prstGeom>
              <a:noFill/>
            </p:spPr>
            <p:txBody>
              <a:bodyPr wrap="square" rtlCol="0" anchor="t">
                <a:spAutoFit/>
              </a:bodyPr>
              <a:lstStyle/>
              <a:p>
                <a:r>
                  <a:rPr lang="en-US" sz="2400" dirty="0">
                    <a:latin typeface="Arial" panose="020B0604020202020204" pitchFamily="34" charset="0"/>
                    <a:cs typeface="Arial" panose="020B0604020202020204" pitchFamily="34" charset="0"/>
                  </a:rPr>
                  <a:t>6 ½ Ft</a:t>
                </a:r>
              </a:p>
            </p:txBody>
          </p:sp>
          <p:cxnSp>
            <p:nvCxnSpPr>
              <p:cNvPr id="24" name="Straight Connector 23"/>
              <p:cNvCxnSpPr/>
              <p:nvPr/>
            </p:nvCxnSpPr>
            <p:spPr>
              <a:xfrm>
                <a:off x="1987550" y="4603750"/>
                <a:ext cx="6985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a:off x="3783248" y="4600808"/>
                <a:ext cx="831850"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765170" y="2938260"/>
                <a:ext cx="1428750" cy="369332"/>
              </a:xfrm>
              <a:prstGeom prst="rect">
                <a:avLst/>
              </a:prstGeom>
              <a:noFill/>
            </p:spPr>
            <p:txBody>
              <a:bodyPr wrap="square" rtlCol="0">
                <a:spAutoFit/>
              </a:bodyPr>
              <a:lstStyle/>
              <a:p>
                <a:r>
                  <a:rPr lang="en-US" dirty="0">
                    <a:solidFill>
                      <a:schemeClr val="bg2">
                        <a:lumMod val="50000"/>
                      </a:schemeClr>
                    </a:solidFill>
                  </a:rPr>
                  <a:t>1.9 Kips</a:t>
                </a:r>
              </a:p>
            </p:txBody>
          </p:sp>
          <p:sp>
            <p:nvSpPr>
              <p:cNvPr id="30" name="TextBox 29"/>
              <p:cNvSpPr txBox="1"/>
              <p:nvPr/>
            </p:nvSpPr>
            <p:spPr>
              <a:xfrm>
                <a:off x="9046509" y="2938259"/>
                <a:ext cx="1428750" cy="369332"/>
              </a:xfrm>
              <a:prstGeom prst="rect">
                <a:avLst/>
              </a:prstGeom>
              <a:noFill/>
            </p:spPr>
            <p:txBody>
              <a:bodyPr wrap="square" rtlCol="0">
                <a:spAutoFit/>
              </a:bodyPr>
              <a:lstStyle/>
              <a:p>
                <a:r>
                  <a:rPr lang="en-US" dirty="0">
                    <a:solidFill>
                      <a:schemeClr val="bg2">
                        <a:lumMod val="50000"/>
                      </a:schemeClr>
                    </a:solidFill>
                  </a:rPr>
                  <a:t>0.6 Kips</a:t>
                </a:r>
              </a:p>
            </p:txBody>
          </p:sp>
          <p:cxnSp>
            <p:nvCxnSpPr>
              <p:cNvPr id="12" name="Straight Connector 11"/>
              <p:cNvCxnSpPr/>
              <p:nvPr/>
            </p:nvCxnSpPr>
            <p:spPr>
              <a:xfrm flipH="1">
                <a:off x="5810701" y="3643872"/>
                <a:ext cx="12141" cy="1273919"/>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7" name="TextBox 16"/>
              <p:cNvSpPr txBox="1"/>
              <p:nvPr/>
            </p:nvSpPr>
            <p:spPr>
              <a:xfrm>
                <a:off x="4848224" y="4335030"/>
                <a:ext cx="852805" cy="769958"/>
              </a:xfrm>
              <a:prstGeom prst="rect">
                <a:avLst/>
              </a:prstGeom>
              <a:noFill/>
            </p:spPr>
            <p:txBody>
              <a:bodyPr wrap="square" rtlCol="0" anchor="t">
                <a:spAutoFit/>
              </a:bodyPr>
              <a:lstStyle/>
              <a:p>
                <a:r>
                  <a:rPr lang="en-US" dirty="0"/>
                  <a:t> </a:t>
                </a:r>
                <a:r>
                  <a:rPr lang="en-US" sz="2400" dirty="0">
                    <a:latin typeface="Arial" panose="020B0604020202020204" pitchFamily="34" charset="0"/>
                    <a:cs typeface="Arial" panose="020B0604020202020204" pitchFamily="34" charset="0"/>
                  </a:rPr>
                  <a:t>3 Ft </a:t>
                </a:r>
              </a:p>
              <a:p>
                <a:r>
                  <a:rPr lang="en-US" sz="2400" dirty="0">
                    <a:latin typeface="Arial" panose="020B0604020202020204" pitchFamily="34" charset="0"/>
                    <a:cs typeface="Arial" panose="020B0604020202020204" pitchFamily="34" charset="0"/>
                  </a:rPr>
                  <a:t>(typ.)</a:t>
                </a:r>
              </a:p>
            </p:txBody>
          </p:sp>
          <p:cxnSp>
            <p:nvCxnSpPr>
              <p:cNvPr id="19" name="Straight Connector 18"/>
              <p:cNvCxnSpPr/>
              <p:nvPr/>
            </p:nvCxnSpPr>
            <p:spPr>
              <a:xfrm>
                <a:off x="4568318" y="4600575"/>
                <a:ext cx="196851" cy="0"/>
              </a:xfrm>
              <a:prstGeom prst="line">
                <a:avLst/>
              </a:prstGeom>
              <a:ln w="28575"/>
            </p:spPr>
            <p:style>
              <a:lnRef idx="1">
                <a:schemeClr val="accent3"/>
              </a:lnRef>
              <a:fillRef idx="0">
                <a:schemeClr val="accent3"/>
              </a:fillRef>
              <a:effectRef idx="0">
                <a:schemeClr val="accent3"/>
              </a:effectRef>
              <a:fontRef idx="minor">
                <a:schemeClr val="tx1"/>
              </a:fontRef>
            </p:style>
          </p:cxnSp>
        </p:grpSp>
      </p:grpSp>
      <p:cxnSp>
        <p:nvCxnSpPr>
          <p:cNvPr id="25" name="Straight Connector 24"/>
          <p:cNvCxnSpPr/>
          <p:nvPr/>
        </p:nvCxnSpPr>
        <p:spPr>
          <a:xfrm flipH="1">
            <a:off x="4554866" y="4032730"/>
            <a:ext cx="12734" cy="1329845"/>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flipH="1">
            <a:off x="5874220" y="3541158"/>
            <a:ext cx="6700" cy="1261283"/>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a:xfrm>
            <a:off x="5874367" y="5195888"/>
            <a:ext cx="0" cy="19288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37" name="TextBox 36"/>
          <p:cNvSpPr txBox="1"/>
          <p:nvPr/>
        </p:nvSpPr>
        <p:spPr>
          <a:xfrm>
            <a:off x="1149037" y="5786531"/>
            <a:ext cx="698255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Visual Analysis Moment Diagram</a:t>
            </a:r>
          </a:p>
        </p:txBody>
      </p:sp>
      <p:sp>
        <p:nvSpPr>
          <p:cNvPr id="38" name="Left-Up Arrow 37"/>
          <p:cNvSpPr/>
          <p:nvPr/>
        </p:nvSpPr>
        <p:spPr>
          <a:xfrm>
            <a:off x="5951326" y="5735491"/>
            <a:ext cx="466725" cy="415751"/>
          </a:xfrm>
          <a:prstGeom prst="leftUpArrow">
            <a:avLst>
              <a:gd name="adj1" fmla="val 25000"/>
              <a:gd name="adj2" fmla="val 25000"/>
              <a:gd name="adj3" fmla="val 31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5099820" y="2617204"/>
            <a:ext cx="248652" cy="232611"/>
          </a:xfrm>
          <a:prstGeom prst="star5">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5756594" y="2603109"/>
            <a:ext cx="248652" cy="232611"/>
          </a:xfrm>
          <a:prstGeom prst="star5">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10307738" y="2617204"/>
            <a:ext cx="248652" cy="232611"/>
          </a:xfrm>
          <a:prstGeom prst="star5">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90008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Visual Analysis</a:t>
            </a:r>
          </a:p>
        </p:txBody>
      </p:sp>
      <p:sp>
        <p:nvSpPr>
          <p:cNvPr id="5" name="TextBox 4"/>
          <p:cNvSpPr txBox="1"/>
          <p:nvPr/>
        </p:nvSpPr>
        <p:spPr>
          <a:xfrm>
            <a:off x="460343" y="1990619"/>
            <a:ext cx="5257989" cy="1200329"/>
          </a:xfrm>
          <a:prstGeom prst="rect">
            <a:avLst/>
          </a:prstGeom>
          <a:noFill/>
        </p:spPr>
        <p:txBody>
          <a:bodyPr wrap="square" rtlCol="0" anchor="t">
            <a:spAutoFit/>
          </a:bodyPr>
          <a:lstStyle/>
          <a:p>
            <a:r>
              <a:rPr lang="en-US" sz="2400" u="sng" dirty="0">
                <a:latin typeface="Arial" panose="020B0604020202020204" pitchFamily="34" charset="0"/>
                <a:cs typeface="Arial" panose="020B0604020202020204" pitchFamily="34" charset="0"/>
              </a:rPr>
              <a:t>Alternative Design 1 (Eric)</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160 </a:t>
            </a:r>
            <a:r>
              <a:rPr lang="en-US" sz="2400" dirty="0" err="1">
                <a:latin typeface="Arial" panose="020B0604020202020204" pitchFamily="34" charset="0"/>
                <a:cs typeface="Arial" panose="020B0604020202020204" pitchFamily="34" charset="0"/>
              </a:rPr>
              <a:t>lbs</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Aggregate Deflection = 0.64” </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t="5194" b="7862"/>
          <a:stretch/>
        </p:blipFill>
        <p:spPr>
          <a:xfrm>
            <a:off x="5532563" y="1852074"/>
            <a:ext cx="6225536" cy="1477421"/>
          </a:xfrm>
          <a:prstGeom prst="rect">
            <a:avLst/>
          </a:prstGeom>
        </p:spPr>
      </p:pic>
      <p:sp>
        <p:nvSpPr>
          <p:cNvPr id="8" name="TextBox 7"/>
          <p:cNvSpPr txBox="1"/>
          <p:nvPr/>
        </p:nvSpPr>
        <p:spPr>
          <a:xfrm>
            <a:off x="460343" y="4348079"/>
            <a:ext cx="5257989" cy="1200329"/>
          </a:xfrm>
          <a:prstGeom prst="rect">
            <a:avLst/>
          </a:prstGeom>
          <a:noFill/>
        </p:spPr>
        <p:txBody>
          <a:bodyPr wrap="square" rtlCol="0" anchor="t">
            <a:spAutoFit/>
          </a:bodyPr>
          <a:lstStyle/>
          <a:p>
            <a:r>
              <a:rPr lang="en-US" sz="2400" u="sng" dirty="0">
                <a:latin typeface="Arial" panose="020B0604020202020204" pitchFamily="34" charset="0"/>
                <a:cs typeface="Arial" panose="020B0604020202020204" pitchFamily="34" charset="0"/>
              </a:rPr>
              <a:t>Alternative Design 2 (Kim)</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200 </a:t>
            </a:r>
            <a:r>
              <a:rPr lang="en-US" sz="2400" dirty="0" err="1">
                <a:latin typeface="Arial" panose="020B0604020202020204" pitchFamily="34" charset="0"/>
                <a:cs typeface="Arial" panose="020B0604020202020204" pitchFamily="34" charset="0"/>
              </a:rPr>
              <a:t>lbs</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Aggregate Deflection = 0.52” </a:t>
            </a:r>
          </a:p>
        </p:txBody>
      </p:sp>
      <p:sp>
        <p:nvSpPr>
          <p:cNvPr id="3" name="Slide Number Placeholder 2"/>
          <p:cNvSpPr>
            <a:spLocks noGrp="1"/>
          </p:cNvSpPr>
          <p:nvPr>
            <p:ph type="sldNum" sz="quarter" idx="12"/>
          </p:nvPr>
        </p:nvSpPr>
        <p:spPr/>
        <p:txBody>
          <a:bodyPr/>
          <a:lstStyle/>
          <a:p>
            <a:fld id="{D57F1E4F-1CFF-5643-939E-02111984F565}" type="slidenum">
              <a:rPr lang="en-US" smtClean="0"/>
              <a:t>8</a:t>
            </a:fld>
            <a:endParaRPr lang="en-US" dirty="0"/>
          </a:p>
        </p:txBody>
      </p:sp>
      <p:pic>
        <p:nvPicPr>
          <p:cNvPr id="4" name="Picture 3"/>
          <p:cNvPicPr>
            <a:picLocks noChangeAspect="1"/>
          </p:cNvPicPr>
          <p:nvPr/>
        </p:nvPicPr>
        <p:blipFill rotWithShape="1">
          <a:blip r:embed="rId3"/>
          <a:srcRect t="3031" b="5274"/>
          <a:stretch/>
        </p:blipFill>
        <p:spPr>
          <a:xfrm>
            <a:off x="5532563" y="4118153"/>
            <a:ext cx="6225536" cy="1941094"/>
          </a:xfrm>
          <a:prstGeom prst="rect">
            <a:avLst/>
          </a:prstGeom>
        </p:spPr>
      </p:pic>
    </p:spTree>
    <p:extLst>
      <p:ext uri="{BB962C8B-B14F-4D97-AF65-F5344CB8AC3E}">
        <p14:creationId xmlns:p14="http://schemas.microsoft.com/office/powerpoint/2010/main" val="1138591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615</TotalTime>
  <Words>566</Words>
  <Application>Microsoft Macintosh PowerPoint</Application>
  <PresentationFormat>Widescreen</PresentationFormat>
  <Paragraphs>216</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Century Gothic</vt:lpstr>
      <vt:lpstr>Wingdings 3</vt:lpstr>
      <vt:lpstr>Arial</vt:lpstr>
      <vt:lpstr>Arial</vt:lpstr>
      <vt:lpstr>Ion</vt:lpstr>
      <vt:lpstr>ASCE Steel Bridge Competition</vt:lpstr>
      <vt:lpstr>What Is Steel Bridge?</vt:lpstr>
      <vt:lpstr>Constraints</vt:lpstr>
      <vt:lpstr>Site Layout Plan</vt:lpstr>
      <vt:lpstr>Vehicle Profile</vt:lpstr>
      <vt:lpstr>Research</vt:lpstr>
      <vt:lpstr>Visual Analysis</vt:lpstr>
      <vt:lpstr>Visual Analysis </vt:lpstr>
      <vt:lpstr>Visual Analysis</vt:lpstr>
      <vt:lpstr>Visual Analysis</vt:lpstr>
      <vt:lpstr>Visual Analysis</vt:lpstr>
      <vt:lpstr>Material Variation</vt:lpstr>
      <vt:lpstr>Decision Matrix</vt:lpstr>
      <vt:lpstr>Decision Matrix</vt:lpstr>
      <vt:lpstr>Design Selection  </vt:lpstr>
      <vt:lpstr>3D Modeling</vt:lpstr>
      <vt:lpstr>Connections</vt:lpstr>
      <vt:lpstr>Connections</vt:lpstr>
      <vt:lpstr>Supports</vt:lpstr>
      <vt:lpstr>Fundraising</vt:lpstr>
      <vt:lpstr>Project Schedule</vt:lpstr>
      <vt:lpstr>Estimated Budget</vt:lpstr>
      <vt:lpstr>PowerPoint Presentation</vt:lpstr>
      <vt:lpstr>Work Breakdown</vt:lpstr>
      <vt:lpstr>Plans Going Forward</vt:lpstr>
      <vt:lpstr>   Questions?</vt:lpstr>
    </vt:vector>
  </TitlesOfParts>
  <Company>TCNJ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Steel Bridge 2017</dc:title>
  <dc:creator>The College of New Jersey</dc:creator>
  <cp:lastModifiedBy>Brian Litt</cp:lastModifiedBy>
  <cp:revision>257</cp:revision>
  <dcterms:created xsi:type="dcterms:W3CDTF">2016-10-28T16:27:15Z</dcterms:created>
  <dcterms:modified xsi:type="dcterms:W3CDTF">2016-11-02T15:47:28Z</dcterms:modified>
</cp:coreProperties>
</file>